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6" r:id="rId2"/>
  </p:sldMasterIdLst>
  <p:notesMasterIdLst>
    <p:notesMasterId r:id="rId41"/>
  </p:notesMasterIdLst>
  <p:sldIdLst>
    <p:sldId id="256" r:id="rId3"/>
    <p:sldId id="257" r:id="rId4"/>
    <p:sldId id="258" r:id="rId5"/>
    <p:sldId id="259" r:id="rId6"/>
    <p:sldId id="261" r:id="rId7"/>
    <p:sldId id="262" r:id="rId8"/>
    <p:sldId id="260" r:id="rId9"/>
    <p:sldId id="439" r:id="rId10"/>
    <p:sldId id="264" r:id="rId11"/>
    <p:sldId id="263" r:id="rId12"/>
    <p:sldId id="265" r:id="rId13"/>
    <p:sldId id="266" r:id="rId14"/>
    <p:sldId id="436" r:id="rId15"/>
    <p:sldId id="435" r:id="rId16"/>
    <p:sldId id="438" r:id="rId17"/>
    <p:sldId id="437" r:id="rId18"/>
    <p:sldId id="267" r:id="rId19"/>
    <p:sldId id="289"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2" r:id="rId33"/>
    <p:sldId id="283" r:id="rId34"/>
    <p:sldId id="284" r:id="rId35"/>
    <p:sldId id="285" r:id="rId36"/>
    <p:sldId id="286" r:id="rId37"/>
    <p:sldId id="287" r:id="rId38"/>
    <p:sldId id="288" r:id="rId39"/>
    <p:sldId id="291" r:id="rId40"/>
  </p:sldIdLst>
  <p:sldSz cx="9144000" cy="6858000" type="screen4x3"/>
  <p:notesSz cx="9297988" cy="7011988"/>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7" d="100"/>
          <a:sy n="117" d="100"/>
        </p:scale>
        <p:origin x="1434"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microsoft.com/office/2016/11/relationships/changesInfo" Target="changesInfos/changesInfo1.xml"/><Relationship Id="rId20" Type="http://schemas.openxmlformats.org/officeDocument/2006/relationships/slide" Target="slides/slide18.xml"/><Relationship Id="rId41"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e Vinacco" userId="cf5eb5ec-1513-451b-bdc2-2050cd3e7e86" providerId="ADAL" clId="{952CB607-FC99-41C0-A4A8-3670E70F043D}"/>
    <pc:docChg chg="undo custSel addSld delSld modSld sldOrd">
      <pc:chgData name="Nicole Vinacco" userId="cf5eb5ec-1513-451b-bdc2-2050cd3e7e86" providerId="ADAL" clId="{952CB607-FC99-41C0-A4A8-3670E70F043D}" dt="2026-02-04T16:09:07.536" v="1652"/>
      <pc:docMkLst>
        <pc:docMk/>
      </pc:docMkLst>
      <pc:sldChg chg="modSp mod">
        <pc:chgData name="Nicole Vinacco" userId="cf5eb5ec-1513-451b-bdc2-2050cd3e7e86" providerId="ADAL" clId="{952CB607-FC99-41C0-A4A8-3670E70F043D}" dt="2026-01-05T12:56:06.793" v="149" actId="1076"/>
        <pc:sldMkLst>
          <pc:docMk/>
          <pc:sldMk cId="0" sldId="257"/>
        </pc:sldMkLst>
        <pc:spChg chg="mod">
          <ac:chgData name="Nicole Vinacco" userId="cf5eb5ec-1513-451b-bdc2-2050cd3e7e86" providerId="ADAL" clId="{952CB607-FC99-41C0-A4A8-3670E70F043D}" dt="2026-01-05T12:56:06.793" v="149" actId="1076"/>
          <ac:spMkLst>
            <pc:docMk/>
            <pc:sldMk cId="0" sldId="257"/>
            <ac:spMk id="4" creationId="{00000000-0000-0000-0000-000000000000}"/>
          </ac:spMkLst>
        </pc:spChg>
      </pc:sldChg>
      <pc:sldChg chg="modSp mod">
        <pc:chgData name="Nicole Vinacco" userId="cf5eb5ec-1513-451b-bdc2-2050cd3e7e86" providerId="ADAL" clId="{952CB607-FC99-41C0-A4A8-3670E70F043D}" dt="2026-01-05T12:56:00.923" v="148" actId="5793"/>
        <pc:sldMkLst>
          <pc:docMk/>
          <pc:sldMk cId="0" sldId="258"/>
        </pc:sldMkLst>
        <pc:spChg chg="mod">
          <ac:chgData name="Nicole Vinacco" userId="cf5eb5ec-1513-451b-bdc2-2050cd3e7e86" providerId="ADAL" clId="{952CB607-FC99-41C0-A4A8-3670E70F043D}" dt="2026-01-05T12:56:00.923" v="148" actId="5793"/>
          <ac:spMkLst>
            <pc:docMk/>
            <pc:sldMk cId="0" sldId="258"/>
            <ac:spMk id="4" creationId="{00000000-0000-0000-0000-000000000000}"/>
          </ac:spMkLst>
        </pc:spChg>
      </pc:sldChg>
      <pc:sldChg chg="ord">
        <pc:chgData name="Nicole Vinacco" userId="cf5eb5ec-1513-451b-bdc2-2050cd3e7e86" providerId="ADAL" clId="{952CB607-FC99-41C0-A4A8-3670E70F043D}" dt="2026-01-07T12:48:49.357" v="1567"/>
        <pc:sldMkLst>
          <pc:docMk/>
          <pc:sldMk cId="0" sldId="261"/>
        </pc:sldMkLst>
      </pc:sldChg>
      <pc:sldChg chg="ord">
        <pc:chgData name="Nicole Vinacco" userId="cf5eb5ec-1513-451b-bdc2-2050cd3e7e86" providerId="ADAL" clId="{952CB607-FC99-41C0-A4A8-3670E70F043D}" dt="2026-01-07T12:48:52.299" v="1569"/>
        <pc:sldMkLst>
          <pc:docMk/>
          <pc:sldMk cId="0" sldId="262"/>
        </pc:sldMkLst>
      </pc:sldChg>
      <pc:sldChg chg="ord">
        <pc:chgData name="Nicole Vinacco" userId="cf5eb5ec-1513-451b-bdc2-2050cd3e7e86" providerId="ADAL" clId="{952CB607-FC99-41C0-A4A8-3670E70F043D}" dt="2026-01-07T12:49:05.310" v="1571"/>
        <pc:sldMkLst>
          <pc:docMk/>
          <pc:sldMk cId="0" sldId="264"/>
        </pc:sldMkLst>
      </pc:sldChg>
      <pc:sldChg chg="modSp mod">
        <pc:chgData name="Nicole Vinacco" userId="cf5eb5ec-1513-451b-bdc2-2050cd3e7e86" providerId="ADAL" clId="{952CB607-FC99-41C0-A4A8-3670E70F043D}" dt="2026-01-07T12:41:00.899" v="1565" actId="14100"/>
        <pc:sldMkLst>
          <pc:docMk/>
          <pc:sldMk cId="0" sldId="265"/>
        </pc:sldMkLst>
        <pc:picChg chg="mod">
          <ac:chgData name="Nicole Vinacco" userId="cf5eb5ec-1513-451b-bdc2-2050cd3e7e86" providerId="ADAL" clId="{952CB607-FC99-41C0-A4A8-3670E70F043D}" dt="2026-01-07T12:41:00.899" v="1565" actId="14100"/>
          <ac:picMkLst>
            <pc:docMk/>
            <pc:sldMk cId="0" sldId="265"/>
            <ac:picMk id="4" creationId="{00000000-0000-0000-0000-000000000000}"/>
          </ac:picMkLst>
        </pc:picChg>
      </pc:sldChg>
      <pc:sldChg chg="modSp mod ord">
        <pc:chgData name="Nicole Vinacco" userId="cf5eb5ec-1513-451b-bdc2-2050cd3e7e86" providerId="ADAL" clId="{952CB607-FC99-41C0-A4A8-3670E70F043D}" dt="2026-01-07T12:17:04.936" v="1554"/>
        <pc:sldMkLst>
          <pc:docMk/>
          <pc:sldMk cId="0" sldId="266"/>
        </pc:sldMkLst>
        <pc:spChg chg="mod">
          <ac:chgData name="Nicole Vinacco" userId="cf5eb5ec-1513-451b-bdc2-2050cd3e7e86" providerId="ADAL" clId="{952CB607-FC99-41C0-A4A8-3670E70F043D}" dt="2026-01-05T13:17:48.562" v="939" actId="1076"/>
          <ac:spMkLst>
            <pc:docMk/>
            <pc:sldMk cId="0" sldId="266"/>
            <ac:spMk id="3" creationId="{00000000-0000-0000-0000-000000000000}"/>
          </ac:spMkLst>
        </pc:spChg>
        <pc:spChg chg="mod">
          <ac:chgData name="Nicole Vinacco" userId="cf5eb5ec-1513-451b-bdc2-2050cd3e7e86" providerId="ADAL" clId="{952CB607-FC99-41C0-A4A8-3670E70F043D}" dt="2026-01-05T13:38:56.972" v="1552" actId="20577"/>
          <ac:spMkLst>
            <pc:docMk/>
            <pc:sldMk cId="0" sldId="266"/>
            <ac:spMk id="4" creationId="{00000000-0000-0000-0000-000000000000}"/>
          </ac:spMkLst>
        </pc:spChg>
      </pc:sldChg>
      <pc:sldChg chg="modSp mod">
        <pc:chgData name="Nicole Vinacco" userId="cf5eb5ec-1513-451b-bdc2-2050cd3e7e86" providerId="ADAL" clId="{952CB607-FC99-41C0-A4A8-3670E70F043D}" dt="2026-01-07T12:54:37.389" v="1627" actId="14100"/>
        <pc:sldMkLst>
          <pc:docMk/>
          <pc:sldMk cId="0" sldId="270"/>
        </pc:sldMkLst>
        <pc:spChg chg="mod">
          <ac:chgData name="Nicole Vinacco" userId="cf5eb5ec-1513-451b-bdc2-2050cd3e7e86" providerId="ADAL" clId="{952CB607-FC99-41C0-A4A8-3670E70F043D}" dt="2026-01-07T12:54:37.389" v="1627" actId="14100"/>
          <ac:spMkLst>
            <pc:docMk/>
            <pc:sldMk cId="0" sldId="270"/>
            <ac:spMk id="3" creationId="{00000000-0000-0000-0000-000000000000}"/>
          </ac:spMkLst>
        </pc:spChg>
        <pc:spChg chg="mod">
          <ac:chgData name="Nicole Vinacco" userId="cf5eb5ec-1513-451b-bdc2-2050cd3e7e86" providerId="ADAL" clId="{952CB607-FC99-41C0-A4A8-3670E70F043D}" dt="2026-01-07T12:17:34.086" v="1555" actId="20577"/>
          <ac:spMkLst>
            <pc:docMk/>
            <pc:sldMk cId="0" sldId="270"/>
            <ac:spMk id="4" creationId="{00000000-0000-0000-0000-000000000000}"/>
          </ac:spMkLst>
        </pc:spChg>
      </pc:sldChg>
      <pc:sldChg chg="ord">
        <pc:chgData name="Nicole Vinacco" userId="cf5eb5ec-1513-451b-bdc2-2050cd3e7e86" providerId="ADAL" clId="{952CB607-FC99-41C0-A4A8-3670E70F043D}" dt="2026-02-04T16:09:07.536" v="1652"/>
        <pc:sldMkLst>
          <pc:docMk/>
          <pc:sldMk cId="0" sldId="276"/>
        </pc:sldMkLst>
      </pc:sldChg>
      <pc:sldChg chg="ord">
        <pc:chgData name="Nicole Vinacco" userId="cf5eb5ec-1513-451b-bdc2-2050cd3e7e86" providerId="ADAL" clId="{952CB607-FC99-41C0-A4A8-3670E70F043D}" dt="2026-02-04T16:07:22.137" v="1650"/>
        <pc:sldMkLst>
          <pc:docMk/>
          <pc:sldMk cId="0" sldId="277"/>
        </pc:sldMkLst>
      </pc:sldChg>
      <pc:sldChg chg="addSp delSp modSp mod">
        <pc:chgData name="Nicole Vinacco" userId="cf5eb5ec-1513-451b-bdc2-2050cd3e7e86" providerId="ADAL" clId="{952CB607-FC99-41C0-A4A8-3670E70F043D}" dt="2026-01-05T12:54:35.215" v="124" actId="20577"/>
        <pc:sldMkLst>
          <pc:docMk/>
          <pc:sldMk cId="2131006879" sldId="291"/>
        </pc:sldMkLst>
        <pc:spChg chg="mod">
          <ac:chgData name="Nicole Vinacco" userId="cf5eb5ec-1513-451b-bdc2-2050cd3e7e86" providerId="ADAL" clId="{952CB607-FC99-41C0-A4A8-3670E70F043D}" dt="2026-01-05T12:54:35.215" v="124" actId="20577"/>
          <ac:spMkLst>
            <pc:docMk/>
            <pc:sldMk cId="2131006879" sldId="291"/>
            <ac:spMk id="5" creationId="{FF394D65-2714-1CA6-6EC7-898914342CEE}"/>
          </ac:spMkLst>
        </pc:spChg>
        <pc:picChg chg="add del">
          <ac:chgData name="Nicole Vinacco" userId="cf5eb5ec-1513-451b-bdc2-2050cd3e7e86" providerId="ADAL" clId="{952CB607-FC99-41C0-A4A8-3670E70F043D}" dt="2026-01-05T12:54:20.409" v="103" actId="478"/>
          <ac:picMkLst>
            <pc:docMk/>
            <pc:sldMk cId="2131006879" sldId="291"/>
            <ac:picMk id="4" creationId="{0AE532AB-69FD-17B9-8F9E-FBDC8DC641D1}"/>
          </ac:picMkLst>
        </pc:picChg>
      </pc:sldChg>
      <pc:sldChg chg="modSp mod ord">
        <pc:chgData name="Nicole Vinacco" userId="cf5eb5ec-1513-451b-bdc2-2050cd3e7e86" providerId="ADAL" clId="{952CB607-FC99-41C0-A4A8-3670E70F043D}" dt="2026-01-07T12:51:22.846" v="1585" actId="255"/>
        <pc:sldMkLst>
          <pc:docMk/>
          <pc:sldMk cId="218097556" sldId="435"/>
        </pc:sldMkLst>
        <pc:spChg chg="mod">
          <ac:chgData name="Nicole Vinacco" userId="cf5eb5ec-1513-451b-bdc2-2050cd3e7e86" providerId="ADAL" clId="{952CB607-FC99-41C0-A4A8-3670E70F043D}" dt="2026-01-07T12:51:04.142" v="1582" actId="255"/>
          <ac:spMkLst>
            <pc:docMk/>
            <pc:sldMk cId="218097556" sldId="435"/>
            <ac:spMk id="4" creationId="{0F108BC1-1E66-0263-B0AF-ABF7114A1DA5}"/>
          </ac:spMkLst>
        </pc:spChg>
        <pc:spChg chg="mod">
          <ac:chgData name="Nicole Vinacco" userId="cf5eb5ec-1513-451b-bdc2-2050cd3e7e86" providerId="ADAL" clId="{952CB607-FC99-41C0-A4A8-3670E70F043D}" dt="2026-01-07T12:51:22.846" v="1585" actId="255"/>
          <ac:spMkLst>
            <pc:docMk/>
            <pc:sldMk cId="218097556" sldId="435"/>
            <ac:spMk id="5" creationId="{C78968E6-CEF6-7CE0-5F6E-ABA1A053B0D7}"/>
          </ac:spMkLst>
        </pc:spChg>
      </pc:sldChg>
      <pc:sldChg chg="modSp mod ord">
        <pc:chgData name="Nicole Vinacco" userId="cf5eb5ec-1513-451b-bdc2-2050cd3e7e86" providerId="ADAL" clId="{952CB607-FC99-41C0-A4A8-3670E70F043D}" dt="2026-01-07T12:49:53.919" v="1573" actId="2711"/>
        <pc:sldMkLst>
          <pc:docMk/>
          <pc:sldMk cId="3345665652" sldId="436"/>
        </pc:sldMkLst>
        <pc:spChg chg="mod">
          <ac:chgData name="Nicole Vinacco" userId="cf5eb5ec-1513-451b-bdc2-2050cd3e7e86" providerId="ADAL" clId="{952CB607-FC99-41C0-A4A8-3670E70F043D}" dt="2026-01-07T12:49:45.547" v="1572" actId="2711"/>
          <ac:spMkLst>
            <pc:docMk/>
            <pc:sldMk cId="3345665652" sldId="436"/>
            <ac:spMk id="2" creationId="{BFD2B40C-A452-A1FE-DA6F-090CC4C7205A}"/>
          </ac:spMkLst>
        </pc:spChg>
        <pc:spChg chg="mod">
          <ac:chgData name="Nicole Vinacco" userId="cf5eb5ec-1513-451b-bdc2-2050cd3e7e86" providerId="ADAL" clId="{952CB607-FC99-41C0-A4A8-3670E70F043D}" dt="2026-01-07T12:49:53.919" v="1573" actId="2711"/>
          <ac:spMkLst>
            <pc:docMk/>
            <pc:sldMk cId="3345665652" sldId="436"/>
            <ac:spMk id="5" creationId="{5F30F8C1-A10C-436A-1A46-8B7C9A353400}"/>
          </ac:spMkLst>
        </pc:spChg>
      </pc:sldChg>
      <pc:sldChg chg="modSp mod ord">
        <pc:chgData name="Nicole Vinacco" userId="cf5eb5ec-1513-451b-bdc2-2050cd3e7e86" providerId="ADAL" clId="{952CB607-FC99-41C0-A4A8-3670E70F043D}" dt="2026-01-07T16:31:55.877" v="1629" actId="1076"/>
        <pc:sldMkLst>
          <pc:docMk/>
          <pc:sldMk cId="1456496960" sldId="437"/>
        </pc:sldMkLst>
        <pc:spChg chg="mod">
          <ac:chgData name="Nicole Vinacco" userId="cf5eb5ec-1513-451b-bdc2-2050cd3e7e86" providerId="ADAL" clId="{952CB607-FC99-41C0-A4A8-3670E70F043D}" dt="2026-01-07T16:31:55.877" v="1629" actId="1076"/>
          <ac:spMkLst>
            <pc:docMk/>
            <pc:sldMk cId="1456496960" sldId="437"/>
            <ac:spMk id="3" creationId="{15DF1F36-CEB9-1391-011F-9B585A310DF4}"/>
          </ac:spMkLst>
        </pc:spChg>
        <pc:spChg chg="mod">
          <ac:chgData name="Nicole Vinacco" userId="cf5eb5ec-1513-451b-bdc2-2050cd3e7e86" providerId="ADAL" clId="{952CB607-FC99-41C0-A4A8-3670E70F043D}" dt="2026-01-07T12:53:47.649" v="1623" actId="1076"/>
          <ac:spMkLst>
            <pc:docMk/>
            <pc:sldMk cId="1456496960" sldId="437"/>
            <ac:spMk id="4" creationId="{5C195E15-F378-D618-AD40-9EC039C71E39}"/>
          </ac:spMkLst>
        </pc:spChg>
        <pc:picChg chg="mod">
          <ac:chgData name="Nicole Vinacco" userId="cf5eb5ec-1513-451b-bdc2-2050cd3e7e86" providerId="ADAL" clId="{952CB607-FC99-41C0-A4A8-3670E70F043D}" dt="2026-01-07T12:54:05.351" v="1626" actId="1076"/>
          <ac:picMkLst>
            <pc:docMk/>
            <pc:sldMk cId="1456496960" sldId="437"/>
            <ac:picMk id="5" creationId="{3D97554C-1B62-47E6-951D-DCCAFADCDD99}"/>
          </ac:picMkLst>
        </pc:picChg>
      </pc:sldChg>
      <pc:sldChg chg="modSp mod ord modAnim">
        <pc:chgData name="Nicole Vinacco" userId="cf5eb5ec-1513-451b-bdc2-2050cd3e7e86" providerId="ADAL" clId="{952CB607-FC99-41C0-A4A8-3670E70F043D}" dt="2026-01-12T12:52:14.377" v="1648" actId="20577"/>
        <pc:sldMkLst>
          <pc:docMk/>
          <pc:sldMk cId="2048670226" sldId="438"/>
        </pc:sldMkLst>
        <pc:spChg chg="mod">
          <ac:chgData name="Nicole Vinacco" userId="cf5eb5ec-1513-451b-bdc2-2050cd3e7e86" providerId="ADAL" clId="{952CB607-FC99-41C0-A4A8-3670E70F043D}" dt="2026-01-07T12:51:35.812" v="1587" actId="255"/>
          <ac:spMkLst>
            <pc:docMk/>
            <pc:sldMk cId="2048670226" sldId="438"/>
            <ac:spMk id="4" creationId="{0F108BC1-1E66-0263-B0AF-ABF7114A1DA5}"/>
          </ac:spMkLst>
        </pc:spChg>
        <pc:spChg chg="mod">
          <ac:chgData name="Nicole Vinacco" userId="cf5eb5ec-1513-451b-bdc2-2050cd3e7e86" providerId="ADAL" clId="{952CB607-FC99-41C0-A4A8-3670E70F043D}" dt="2026-01-12T12:52:14.377" v="1648" actId="20577"/>
          <ac:spMkLst>
            <pc:docMk/>
            <pc:sldMk cId="2048670226" sldId="438"/>
            <ac:spMk id="5" creationId="{C78968E6-CEF6-7CE0-5F6E-ABA1A053B0D7}"/>
          </ac:spMkLst>
        </pc:spChg>
      </pc:sldChg>
      <pc:sldChg chg="modSp add mod">
        <pc:chgData name="Nicole Vinacco" userId="cf5eb5ec-1513-451b-bdc2-2050cd3e7e86" providerId="ADAL" clId="{952CB607-FC99-41C0-A4A8-3670E70F043D}" dt="2026-01-05T13:00:06.035" v="241" actId="1076"/>
        <pc:sldMkLst>
          <pc:docMk/>
          <pc:sldMk cId="2718122002" sldId="439"/>
        </pc:sldMkLst>
        <pc:spChg chg="mod">
          <ac:chgData name="Nicole Vinacco" userId="cf5eb5ec-1513-451b-bdc2-2050cd3e7e86" providerId="ADAL" clId="{952CB607-FC99-41C0-A4A8-3670E70F043D}" dt="2026-01-05T13:00:06.035" v="241" actId="1076"/>
          <ac:spMkLst>
            <pc:docMk/>
            <pc:sldMk cId="2718122002" sldId="439"/>
            <ac:spMk id="3" creationId="{DBDE24BF-06F7-E5AA-0B94-E381175C9F9D}"/>
          </ac:spMkLst>
        </pc:spChg>
        <pc:spChg chg="mod">
          <ac:chgData name="Nicole Vinacco" userId="cf5eb5ec-1513-451b-bdc2-2050cd3e7e86" providerId="ADAL" clId="{952CB607-FC99-41C0-A4A8-3670E70F043D}" dt="2026-01-05T12:59:50.426" v="240" actId="1076"/>
          <ac:spMkLst>
            <pc:docMk/>
            <pc:sldMk cId="2718122002" sldId="439"/>
            <ac:spMk id="4" creationId="{CFF75770-559A-6123-ECCC-42F579B22BC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9128" cy="352223"/>
          </a:xfrm>
          <a:prstGeom prst="rect">
            <a:avLst/>
          </a:prstGeom>
        </p:spPr>
        <p:txBody>
          <a:bodyPr vert="horz" lIns="93196" tIns="46598" rIns="93196" bIns="46598" rtlCol="0"/>
          <a:lstStyle>
            <a:lvl1pPr algn="l">
              <a:defRPr sz="1200"/>
            </a:lvl1pPr>
          </a:lstStyle>
          <a:p>
            <a:endParaRPr lang="en-US"/>
          </a:p>
        </p:txBody>
      </p:sp>
      <p:sp>
        <p:nvSpPr>
          <p:cNvPr id="3" name="Date Placeholder 2"/>
          <p:cNvSpPr>
            <a:spLocks noGrp="1"/>
          </p:cNvSpPr>
          <p:nvPr>
            <p:ph type="dt" idx="1"/>
          </p:nvPr>
        </p:nvSpPr>
        <p:spPr>
          <a:xfrm>
            <a:off x="5267246" y="0"/>
            <a:ext cx="4029128" cy="352223"/>
          </a:xfrm>
          <a:prstGeom prst="rect">
            <a:avLst/>
          </a:prstGeom>
        </p:spPr>
        <p:txBody>
          <a:bodyPr vert="horz" lIns="93196" tIns="46598" rIns="93196" bIns="46598" rtlCol="0"/>
          <a:lstStyle>
            <a:lvl1pPr algn="r">
              <a:defRPr sz="1200"/>
            </a:lvl1pPr>
          </a:lstStyle>
          <a:p>
            <a:fld id="{75E64EF7-7E9E-4E01-9661-5AE0EF76FBEF}" type="datetimeFigureOut">
              <a:rPr lang="en-US" smtClean="0"/>
              <a:t>2/4/2026</a:t>
            </a:fld>
            <a:endParaRPr lang="en-US"/>
          </a:p>
        </p:txBody>
      </p:sp>
      <p:sp>
        <p:nvSpPr>
          <p:cNvPr id="4" name="Slide Image Placeholder 3"/>
          <p:cNvSpPr>
            <a:spLocks noGrp="1" noRot="1" noChangeAspect="1"/>
          </p:cNvSpPr>
          <p:nvPr>
            <p:ph type="sldImg" idx="2"/>
          </p:nvPr>
        </p:nvSpPr>
        <p:spPr>
          <a:xfrm>
            <a:off x="3071813" y="876300"/>
            <a:ext cx="3154362" cy="2366963"/>
          </a:xfrm>
          <a:prstGeom prst="rect">
            <a:avLst/>
          </a:prstGeom>
          <a:noFill/>
          <a:ln w="12700">
            <a:solidFill>
              <a:prstClr val="black"/>
            </a:solidFill>
          </a:ln>
        </p:spPr>
        <p:txBody>
          <a:bodyPr vert="horz" lIns="93196" tIns="46598" rIns="93196" bIns="46598" rtlCol="0" anchor="ctr"/>
          <a:lstStyle/>
          <a:p>
            <a:endParaRPr lang="en-US"/>
          </a:p>
        </p:txBody>
      </p:sp>
      <p:sp>
        <p:nvSpPr>
          <p:cNvPr id="5" name="Notes Placeholder 4"/>
          <p:cNvSpPr>
            <a:spLocks noGrp="1"/>
          </p:cNvSpPr>
          <p:nvPr>
            <p:ph type="body" sz="quarter" idx="3"/>
          </p:nvPr>
        </p:nvSpPr>
        <p:spPr>
          <a:xfrm>
            <a:off x="929799" y="3374520"/>
            <a:ext cx="7438390" cy="2760970"/>
          </a:xfrm>
          <a:prstGeom prst="rect">
            <a:avLst/>
          </a:prstGeom>
        </p:spPr>
        <p:txBody>
          <a:bodyPr vert="horz" lIns="93196" tIns="46598" rIns="93196" bIns="4659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9766"/>
            <a:ext cx="4029128" cy="352222"/>
          </a:xfrm>
          <a:prstGeom prst="rect">
            <a:avLst/>
          </a:prstGeom>
        </p:spPr>
        <p:txBody>
          <a:bodyPr vert="horz" lIns="93196" tIns="46598" rIns="93196" bIns="46598" rtlCol="0" anchor="b"/>
          <a:lstStyle>
            <a:lvl1pPr algn="l">
              <a:defRPr sz="1200"/>
            </a:lvl1pPr>
          </a:lstStyle>
          <a:p>
            <a:endParaRPr lang="en-US"/>
          </a:p>
        </p:txBody>
      </p:sp>
      <p:sp>
        <p:nvSpPr>
          <p:cNvPr id="7" name="Slide Number Placeholder 6"/>
          <p:cNvSpPr>
            <a:spLocks noGrp="1"/>
          </p:cNvSpPr>
          <p:nvPr>
            <p:ph type="sldNum" sz="quarter" idx="5"/>
          </p:nvPr>
        </p:nvSpPr>
        <p:spPr>
          <a:xfrm>
            <a:off x="5267246" y="6659766"/>
            <a:ext cx="4029128" cy="352222"/>
          </a:xfrm>
          <a:prstGeom prst="rect">
            <a:avLst/>
          </a:prstGeom>
        </p:spPr>
        <p:txBody>
          <a:bodyPr vert="horz" lIns="93196" tIns="46598" rIns="93196" bIns="46598" rtlCol="0" anchor="b"/>
          <a:lstStyle>
            <a:lvl1pPr algn="r">
              <a:defRPr sz="1200"/>
            </a:lvl1pPr>
          </a:lstStyle>
          <a:p>
            <a:fld id="{DD1E6CBE-932F-4AB4-88E5-412A11D82C8F}" type="slidenum">
              <a:rPr lang="en-US" smtClean="0"/>
              <a:t>‹#›</a:t>
            </a:fld>
            <a:endParaRPr lang="en-US"/>
          </a:p>
        </p:txBody>
      </p:sp>
    </p:spTree>
    <p:extLst>
      <p:ext uri="{BB962C8B-B14F-4D97-AF65-F5344CB8AC3E}">
        <p14:creationId xmlns:p14="http://schemas.microsoft.com/office/powerpoint/2010/main" val="2171292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1</a:t>
            </a:fld>
            <a:endParaRPr lang="en-US"/>
          </a:p>
        </p:txBody>
      </p:sp>
    </p:spTree>
    <p:extLst>
      <p:ext uri="{BB962C8B-B14F-4D97-AF65-F5344CB8AC3E}">
        <p14:creationId xmlns:p14="http://schemas.microsoft.com/office/powerpoint/2010/main" val="2864657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2</a:t>
            </a:fld>
            <a:endParaRPr lang="en-US"/>
          </a:p>
        </p:txBody>
      </p:sp>
    </p:spTree>
    <p:extLst>
      <p:ext uri="{BB962C8B-B14F-4D97-AF65-F5344CB8AC3E}">
        <p14:creationId xmlns:p14="http://schemas.microsoft.com/office/powerpoint/2010/main" val="1839340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3</a:t>
            </a:fld>
            <a:endParaRPr lang="en-US"/>
          </a:p>
        </p:txBody>
      </p:sp>
    </p:spTree>
    <p:extLst>
      <p:ext uri="{BB962C8B-B14F-4D97-AF65-F5344CB8AC3E}">
        <p14:creationId xmlns:p14="http://schemas.microsoft.com/office/powerpoint/2010/main" val="11335529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4</a:t>
            </a:fld>
            <a:endParaRPr lang="en-US"/>
          </a:p>
        </p:txBody>
      </p:sp>
    </p:spTree>
    <p:extLst>
      <p:ext uri="{BB962C8B-B14F-4D97-AF65-F5344CB8AC3E}">
        <p14:creationId xmlns:p14="http://schemas.microsoft.com/office/powerpoint/2010/main" val="1802627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5</a:t>
            </a:fld>
            <a:endParaRPr lang="en-US"/>
          </a:p>
        </p:txBody>
      </p:sp>
    </p:spTree>
    <p:extLst>
      <p:ext uri="{BB962C8B-B14F-4D97-AF65-F5344CB8AC3E}">
        <p14:creationId xmlns:p14="http://schemas.microsoft.com/office/powerpoint/2010/main" val="2689138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6</a:t>
            </a:fld>
            <a:endParaRPr lang="en-US"/>
          </a:p>
        </p:txBody>
      </p:sp>
    </p:spTree>
    <p:extLst>
      <p:ext uri="{BB962C8B-B14F-4D97-AF65-F5344CB8AC3E}">
        <p14:creationId xmlns:p14="http://schemas.microsoft.com/office/powerpoint/2010/main" val="22765948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7</a:t>
            </a:fld>
            <a:endParaRPr lang="en-US"/>
          </a:p>
        </p:txBody>
      </p:sp>
    </p:spTree>
    <p:extLst>
      <p:ext uri="{BB962C8B-B14F-4D97-AF65-F5344CB8AC3E}">
        <p14:creationId xmlns:p14="http://schemas.microsoft.com/office/powerpoint/2010/main" val="357155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FCFE2-E3CA-B461-BA01-BC662077A3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35AB4A-C8A6-BB33-E02B-FE46D3C653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C09CA1-EDF5-8C4A-BBDF-437C89782B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10AF831-1C65-5F7C-F447-EC5BAC7E27E5}"/>
              </a:ext>
            </a:extLst>
          </p:cNvPr>
          <p:cNvSpPr>
            <a:spLocks noGrp="1"/>
          </p:cNvSpPr>
          <p:nvPr>
            <p:ph type="sldNum" sz="quarter" idx="5"/>
          </p:nvPr>
        </p:nvSpPr>
        <p:spPr/>
        <p:txBody>
          <a:bodyPr/>
          <a:lstStyle/>
          <a:p>
            <a:fld id="{DD1E6CBE-932F-4AB4-88E5-412A11D82C8F}" type="slidenum">
              <a:rPr lang="en-US" smtClean="0"/>
              <a:t>8</a:t>
            </a:fld>
            <a:endParaRPr lang="en-US"/>
          </a:p>
        </p:txBody>
      </p:sp>
    </p:spTree>
    <p:extLst>
      <p:ext uri="{BB962C8B-B14F-4D97-AF65-F5344CB8AC3E}">
        <p14:creationId xmlns:p14="http://schemas.microsoft.com/office/powerpoint/2010/main" val="1990071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9</a:t>
            </a:fld>
            <a:endParaRPr lang="en-US"/>
          </a:p>
        </p:txBody>
      </p:sp>
    </p:spTree>
    <p:extLst>
      <p:ext uri="{BB962C8B-B14F-4D97-AF65-F5344CB8AC3E}">
        <p14:creationId xmlns:p14="http://schemas.microsoft.com/office/powerpoint/2010/main" val="3310943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10</a:t>
            </a:fld>
            <a:endParaRPr lang="en-US"/>
          </a:p>
        </p:txBody>
      </p:sp>
    </p:spTree>
    <p:extLst>
      <p:ext uri="{BB962C8B-B14F-4D97-AF65-F5344CB8AC3E}">
        <p14:creationId xmlns:p14="http://schemas.microsoft.com/office/powerpoint/2010/main" val="1307432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11</a:t>
            </a:fld>
            <a:endParaRPr lang="en-US"/>
          </a:p>
        </p:txBody>
      </p:sp>
    </p:spTree>
    <p:extLst>
      <p:ext uri="{BB962C8B-B14F-4D97-AF65-F5344CB8AC3E}">
        <p14:creationId xmlns:p14="http://schemas.microsoft.com/office/powerpoint/2010/main" val="17039976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12</a:t>
            </a:fld>
            <a:endParaRPr lang="en-US"/>
          </a:p>
        </p:txBody>
      </p:sp>
    </p:spTree>
    <p:extLst>
      <p:ext uri="{BB962C8B-B14F-4D97-AF65-F5344CB8AC3E}">
        <p14:creationId xmlns:p14="http://schemas.microsoft.com/office/powerpoint/2010/main" val="28359472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algn="l"/>
            <a:r>
              <a:rPr lang="en-US" dirty="0"/>
              <a:t>Purpose: </a:t>
            </a:r>
            <a:endParaRPr lang="en-US" sz="1200" b="0" i="0" u="none" strike="noStrike" baseline="0" dirty="0">
              <a:solidFill>
                <a:srgbClr val="000000"/>
              </a:solidFill>
              <a:latin typeface="Calibri" panose="020F0502020204030204" pitchFamily="34" charset="0"/>
            </a:endParaRPr>
          </a:p>
          <a:p>
            <a:r>
              <a:rPr lang="en-US" sz="1200" b="0" i="0" u="none" strike="noStrike" baseline="0" dirty="0">
                <a:solidFill>
                  <a:srgbClr val="000000"/>
                </a:solidFill>
                <a:latin typeface="Calibri" panose="020F0502020204030204" pitchFamily="34" charset="0"/>
              </a:rPr>
              <a:t> The purpose of this section is to briefly go over written notice and referral requirements for organizations that receive USDA Foods or administrative funding from CFSP or TEFAP pertaining to faith-based and neighborhood organizations.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F34137-270D-F84C-A8B7-76ABB089D05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11512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algn="l"/>
            <a:r>
              <a:rPr lang="en-US" dirty="0"/>
              <a:t>A physical copy MUST be given to CSFP beneficiaries via a handout, incorporation in notification, or provided in/with other materials given out before receipt of services. Subrecipients wishing to incorporate the written notice into the eligibility form must submit it to their CSFP coordinator for review.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F34137-270D-F84C-A8B7-76ABB089D05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713270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baseline="0" dirty="0">
                <a:solidFill>
                  <a:srgbClr val="000000"/>
                </a:solidFill>
                <a:latin typeface="Calibri" panose="020F0502020204030204" pitchFamily="34" charset="0"/>
              </a:rPr>
              <a:t>To notify current and future or prospective beneficiaries, organizations providing TEFAP services must supply written notice of beneficiary protections under 7 CFR Part 16 by choosing one or more of these three methods: </a:t>
            </a:r>
          </a:p>
          <a:p>
            <a:pPr algn="l"/>
            <a:endParaRPr lang="en-US" dirty="0"/>
          </a:p>
          <a:p>
            <a:pPr algn="l"/>
            <a:r>
              <a:rPr lang="en-US" dirty="0"/>
              <a:t>A written notice must be posted at service locations, Flyers or handouts can be provided at each distribution or a written notification can be provided on the TEFAP intake form. Subrecipients wishing to incorporate the written notice into the eligibility form must submit it to their  TEFAP coordinator for review.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F34137-270D-F84C-A8B7-76ABB089D05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58922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4463" y="1162050"/>
            <a:ext cx="4181475" cy="3136900"/>
          </a:xfrm>
        </p:spPr>
      </p:sp>
      <p:sp>
        <p:nvSpPr>
          <p:cNvPr id="3" name="Notes Placeholder 2"/>
          <p:cNvSpPr>
            <a:spLocks noGrp="1"/>
          </p:cNvSpPr>
          <p:nvPr>
            <p:ph type="body" idx="1"/>
          </p:nvPr>
        </p:nvSpPr>
        <p:spPr/>
        <p:txBody>
          <a:bodyPr/>
          <a:lstStyle/>
          <a:p>
            <a:pPr marL="356054" indent="-356054">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Both programs Must share how to get information from FNS or the state agency for other federally funded service in the area.</a:t>
            </a:r>
          </a:p>
          <a:p>
            <a:pPr marL="356054" indent="-356054">
              <a:buFont typeface="Wingdings" panose="05000000000000000000" pitchFamily="2" charset="2"/>
              <a:buChar char="§"/>
            </a:pPr>
            <a:r>
              <a:rPr lang="en-US" sz="1200" dirty="0">
                <a:solidFill>
                  <a:srgbClr val="000000"/>
                </a:solidFill>
                <a:latin typeface="Calibri" panose="020F0502020204030204" pitchFamily="34" charset="0"/>
              </a:rPr>
              <a:t>State agencies MUST determine what method of referral they will require and inform all applicable parties.  </a:t>
            </a:r>
          </a:p>
          <a:p>
            <a:pPr marL="356054" indent="-356054">
              <a:buFont typeface="Wingdings" panose="05000000000000000000" pitchFamily="2" charset="2"/>
              <a:buChar char="§"/>
            </a:pPr>
            <a:r>
              <a:rPr lang="en-US" sz="1800" b="0" i="0" u="none" strike="noStrike" baseline="0" dirty="0">
                <a:solidFill>
                  <a:srgbClr val="000000"/>
                </a:solidFill>
                <a:latin typeface="Calibri" panose="020F0502020204030204" pitchFamily="34" charset="0"/>
              </a:rPr>
              <a:t>All organizations participating in CSFP and TEFAP were required to begin providing beneficiaries with the written notice required by these amended regulations no later than July 2, 2024 .</a:t>
            </a:r>
          </a:p>
          <a:p>
            <a:pPr marL="356054" indent="-356054">
              <a:buFont typeface="Wingdings" panose="05000000000000000000" pitchFamily="2" charset="2"/>
              <a:buChar char="§"/>
            </a:pPr>
            <a:r>
              <a:rPr lang="en-US" sz="1800" b="0" i="0" u="none" strike="noStrike" baseline="0" dirty="0">
                <a:solidFill>
                  <a:srgbClr val="000000"/>
                </a:solidFill>
                <a:latin typeface="Calibri" panose="020F0502020204030204" pitchFamily="34" charset="0"/>
                <a:cs typeface="Times New Roman" panose="02020603050405020304" pitchFamily="18" charset="0"/>
              </a:rPr>
              <a:t>Our review team will be monitoring compliance with these requirement when they conduct your agency’s scheduled review.</a:t>
            </a:r>
            <a:endParaRPr lang="en-US" b="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BF34137-270D-F84C-A8B7-76ABB089D05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439251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17</a:t>
            </a:fld>
            <a:endParaRPr lang="en-US"/>
          </a:p>
        </p:txBody>
      </p:sp>
    </p:spTree>
    <p:extLst>
      <p:ext uri="{BB962C8B-B14F-4D97-AF65-F5344CB8AC3E}">
        <p14:creationId xmlns:p14="http://schemas.microsoft.com/office/powerpoint/2010/main" val="10641349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18</a:t>
            </a:fld>
            <a:endParaRPr lang="en-US"/>
          </a:p>
        </p:txBody>
      </p:sp>
    </p:spTree>
    <p:extLst>
      <p:ext uri="{BB962C8B-B14F-4D97-AF65-F5344CB8AC3E}">
        <p14:creationId xmlns:p14="http://schemas.microsoft.com/office/powerpoint/2010/main" val="14665991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19</a:t>
            </a:fld>
            <a:endParaRPr lang="en-US"/>
          </a:p>
        </p:txBody>
      </p:sp>
    </p:spTree>
    <p:extLst>
      <p:ext uri="{BB962C8B-B14F-4D97-AF65-F5344CB8AC3E}">
        <p14:creationId xmlns:p14="http://schemas.microsoft.com/office/powerpoint/2010/main" val="14767687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20</a:t>
            </a:fld>
            <a:endParaRPr lang="en-US"/>
          </a:p>
        </p:txBody>
      </p:sp>
    </p:spTree>
    <p:extLst>
      <p:ext uri="{BB962C8B-B14F-4D97-AF65-F5344CB8AC3E}">
        <p14:creationId xmlns:p14="http://schemas.microsoft.com/office/powerpoint/2010/main" val="12135099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21</a:t>
            </a:fld>
            <a:endParaRPr lang="en-US"/>
          </a:p>
        </p:txBody>
      </p:sp>
    </p:spTree>
    <p:extLst>
      <p:ext uri="{BB962C8B-B14F-4D97-AF65-F5344CB8AC3E}">
        <p14:creationId xmlns:p14="http://schemas.microsoft.com/office/powerpoint/2010/main" val="31095318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22</a:t>
            </a:fld>
            <a:endParaRPr lang="en-US"/>
          </a:p>
        </p:txBody>
      </p:sp>
    </p:spTree>
    <p:extLst>
      <p:ext uri="{BB962C8B-B14F-4D97-AF65-F5344CB8AC3E}">
        <p14:creationId xmlns:p14="http://schemas.microsoft.com/office/powerpoint/2010/main" val="20460428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23</a:t>
            </a:fld>
            <a:endParaRPr lang="en-US"/>
          </a:p>
        </p:txBody>
      </p:sp>
    </p:spTree>
    <p:extLst>
      <p:ext uri="{BB962C8B-B14F-4D97-AF65-F5344CB8AC3E}">
        <p14:creationId xmlns:p14="http://schemas.microsoft.com/office/powerpoint/2010/main" val="42144879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24</a:t>
            </a:fld>
            <a:endParaRPr lang="en-US"/>
          </a:p>
        </p:txBody>
      </p:sp>
    </p:spTree>
    <p:extLst>
      <p:ext uri="{BB962C8B-B14F-4D97-AF65-F5344CB8AC3E}">
        <p14:creationId xmlns:p14="http://schemas.microsoft.com/office/powerpoint/2010/main" val="8634159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25</a:t>
            </a:fld>
            <a:endParaRPr lang="en-US"/>
          </a:p>
        </p:txBody>
      </p:sp>
    </p:spTree>
    <p:extLst>
      <p:ext uri="{BB962C8B-B14F-4D97-AF65-F5344CB8AC3E}">
        <p14:creationId xmlns:p14="http://schemas.microsoft.com/office/powerpoint/2010/main" val="23727884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26</a:t>
            </a:fld>
            <a:endParaRPr lang="en-US"/>
          </a:p>
        </p:txBody>
      </p:sp>
    </p:spTree>
    <p:extLst>
      <p:ext uri="{BB962C8B-B14F-4D97-AF65-F5344CB8AC3E}">
        <p14:creationId xmlns:p14="http://schemas.microsoft.com/office/powerpoint/2010/main" val="21768288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27</a:t>
            </a:fld>
            <a:endParaRPr lang="en-US"/>
          </a:p>
        </p:txBody>
      </p:sp>
    </p:spTree>
    <p:extLst>
      <p:ext uri="{BB962C8B-B14F-4D97-AF65-F5344CB8AC3E}">
        <p14:creationId xmlns:p14="http://schemas.microsoft.com/office/powerpoint/2010/main" val="19768483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28</a:t>
            </a:fld>
            <a:endParaRPr lang="en-US"/>
          </a:p>
        </p:txBody>
      </p:sp>
    </p:spTree>
    <p:extLst>
      <p:ext uri="{BB962C8B-B14F-4D97-AF65-F5344CB8AC3E}">
        <p14:creationId xmlns:p14="http://schemas.microsoft.com/office/powerpoint/2010/main" val="24179606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29</a:t>
            </a:fld>
            <a:endParaRPr lang="en-US"/>
          </a:p>
        </p:txBody>
      </p:sp>
    </p:spTree>
    <p:extLst>
      <p:ext uri="{BB962C8B-B14F-4D97-AF65-F5344CB8AC3E}">
        <p14:creationId xmlns:p14="http://schemas.microsoft.com/office/powerpoint/2010/main" val="106424876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30</a:t>
            </a:fld>
            <a:endParaRPr lang="en-US"/>
          </a:p>
        </p:txBody>
      </p:sp>
    </p:spTree>
    <p:extLst>
      <p:ext uri="{BB962C8B-B14F-4D97-AF65-F5344CB8AC3E}">
        <p14:creationId xmlns:p14="http://schemas.microsoft.com/office/powerpoint/2010/main" val="20451941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31</a:t>
            </a:fld>
            <a:endParaRPr lang="en-US"/>
          </a:p>
        </p:txBody>
      </p:sp>
    </p:spTree>
    <p:extLst>
      <p:ext uri="{BB962C8B-B14F-4D97-AF65-F5344CB8AC3E}">
        <p14:creationId xmlns:p14="http://schemas.microsoft.com/office/powerpoint/2010/main" val="15446176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32</a:t>
            </a:fld>
            <a:endParaRPr lang="en-US"/>
          </a:p>
        </p:txBody>
      </p:sp>
    </p:spTree>
    <p:extLst>
      <p:ext uri="{BB962C8B-B14F-4D97-AF65-F5344CB8AC3E}">
        <p14:creationId xmlns:p14="http://schemas.microsoft.com/office/powerpoint/2010/main" val="2650503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33</a:t>
            </a:fld>
            <a:endParaRPr lang="en-US"/>
          </a:p>
        </p:txBody>
      </p:sp>
    </p:spTree>
    <p:extLst>
      <p:ext uri="{BB962C8B-B14F-4D97-AF65-F5344CB8AC3E}">
        <p14:creationId xmlns:p14="http://schemas.microsoft.com/office/powerpoint/2010/main" val="22138110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34</a:t>
            </a:fld>
            <a:endParaRPr lang="en-US"/>
          </a:p>
        </p:txBody>
      </p:sp>
    </p:spTree>
    <p:extLst>
      <p:ext uri="{BB962C8B-B14F-4D97-AF65-F5344CB8AC3E}">
        <p14:creationId xmlns:p14="http://schemas.microsoft.com/office/powerpoint/2010/main" val="9102351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35</a:t>
            </a:fld>
            <a:endParaRPr lang="en-US"/>
          </a:p>
        </p:txBody>
      </p:sp>
    </p:spTree>
    <p:extLst>
      <p:ext uri="{BB962C8B-B14F-4D97-AF65-F5344CB8AC3E}">
        <p14:creationId xmlns:p14="http://schemas.microsoft.com/office/powerpoint/2010/main" val="236808261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36</a:t>
            </a:fld>
            <a:endParaRPr lang="en-US"/>
          </a:p>
        </p:txBody>
      </p:sp>
    </p:spTree>
    <p:extLst>
      <p:ext uri="{BB962C8B-B14F-4D97-AF65-F5344CB8AC3E}">
        <p14:creationId xmlns:p14="http://schemas.microsoft.com/office/powerpoint/2010/main" val="4791844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1E6CBE-932F-4AB4-88E5-412A11D82C8F}" type="slidenum">
              <a:rPr lang="en-US" smtClean="0"/>
              <a:t>37</a:t>
            </a:fld>
            <a:endParaRPr lang="en-US"/>
          </a:p>
        </p:txBody>
      </p:sp>
    </p:spTree>
    <p:extLst>
      <p:ext uri="{BB962C8B-B14F-4D97-AF65-F5344CB8AC3E}">
        <p14:creationId xmlns:p14="http://schemas.microsoft.com/office/powerpoint/2010/main" val="1671022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78839" y="4240381"/>
            <a:ext cx="7386320" cy="1864360"/>
          </a:xfrm>
          <a:prstGeom prst="rect">
            <a:avLst/>
          </a:prstGeom>
        </p:spPr>
        <p:txBody>
          <a:bodyPr wrap="square" lIns="0" tIns="0" rIns="0" bIns="0">
            <a:spAutoFit/>
          </a:bodyPr>
          <a:lstStyle>
            <a:lvl1pPr>
              <a:defRPr sz="4400" b="1" i="0">
                <a:solidFill>
                  <a:schemeClr val="tx1"/>
                </a:solidFill>
                <a:latin typeface="Arial"/>
                <a:cs typeface="Arial"/>
              </a:defRPr>
            </a:lvl1pPr>
          </a:lstStyle>
          <a:p>
            <a:endParaRPr/>
          </a:p>
        </p:txBody>
      </p:sp>
      <p:sp>
        <p:nvSpPr>
          <p:cNvPr id="3" name="Holder 3"/>
          <p:cNvSpPr>
            <a:spLocks noGrp="1"/>
          </p:cNvSpPr>
          <p:nvPr>
            <p:ph type="subTitle" idx="4"/>
          </p:nvPr>
        </p:nvSpPr>
        <p:spPr>
          <a:xfrm>
            <a:off x="878839" y="4240381"/>
            <a:ext cx="7386320" cy="1864360"/>
          </a:xfrm>
          <a:prstGeom prst="rect">
            <a:avLst/>
          </a:prstGeom>
        </p:spPr>
        <p:txBody>
          <a:bodyPr wrap="square" lIns="0" tIns="0" rIns="0" bIns="0">
            <a:spAutoFit/>
          </a:bodyPr>
          <a:lstStyle>
            <a:lvl1pPr>
              <a:defRPr sz="3200" b="0" i="0">
                <a:solidFill>
                  <a:schemeClr val="tx1"/>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chemeClr val="tx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3200" b="0" i="0">
                <a:solidFill>
                  <a:schemeClr val="tx1"/>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2/4/2026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chemeClr val="tx1"/>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2/4/2026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400" b="1" i="0">
                <a:solidFill>
                  <a:schemeClr val="tx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2/4/2026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9143999" cy="1066668"/>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2/4/2026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16144-B219-754E-9293-09C3AE464B29}"/>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149947FE-A596-6489-C872-9E28BEC8401E}"/>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AADBC2B0-EC0A-4CC5-AA4D-3FCF1A2BB0A5}"/>
              </a:ext>
            </a:extLst>
          </p:cNvPr>
          <p:cNvSpPr>
            <a:spLocks noGrp="1"/>
          </p:cNvSpPr>
          <p:nvPr>
            <p:ph type="dt" sz="half" idx="10"/>
          </p:nvPr>
        </p:nvSpPr>
        <p:spPr/>
        <p:txBody>
          <a:bodyPr/>
          <a:lstStyle/>
          <a:p>
            <a:fld id="{CC825FC6-C7D8-4B94-852A-AB0F0B0DDCDC}" type="datetimeFigureOut">
              <a:rPr lang="en-US" smtClean="0"/>
              <a:t>2/4/2026</a:t>
            </a:fld>
            <a:endParaRPr lang="en-US"/>
          </a:p>
        </p:txBody>
      </p:sp>
      <p:sp>
        <p:nvSpPr>
          <p:cNvPr id="5" name="Footer Placeholder 4">
            <a:extLst>
              <a:ext uri="{FF2B5EF4-FFF2-40B4-BE49-F238E27FC236}">
                <a16:creationId xmlns:a16="http://schemas.microsoft.com/office/drawing/2014/main" id="{E090CB31-7C8D-B423-F83D-45BDB61F4A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F30348-E803-48A8-4064-9A1B429E00BD}"/>
              </a:ext>
            </a:extLst>
          </p:cNvPr>
          <p:cNvSpPr>
            <a:spLocks noGrp="1"/>
          </p:cNvSpPr>
          <p:nvPr>
            <p:ph type="sldNum" sz="quarter" idx="12"/>
          </p:nvPr>
        </p:nvSpPr>
        <p:spPr/>
        <p:txBody>
          <a:bodyPr/>
          <a:lstStyle/>
          <a:p>
            <a:fld id="{0415B33C-B406-4B7F-8863-94A3F8377047}" type="slidenum">
              <a:rPr lang="en-US" smtClean="0"/>
              <a:t>‹#›</a:t>
            </a:fld>
            <a:endParaRPr lang="en-US"/>
          </a:p>
        </p:txBody>
      </p:sp>
    </p:spTree>
    <p:extLst>
      <p:ext uri="{BB962C8B-B14F-4D97-AF65-F5344CB8AC3E}">
        <p14:creationId xmlns:p14="http://schemas.microsoft.com/office/powerpoint/2010/main" val="1687469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21849-8C37-EAE4-D1E1-EA5CAFE634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650E98-F0F3-B345-A32B-79776D0F9F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D25E0E-74C2-D399-2DB3-144DA98F75E4}"/>
              </a:ext>
            </a:extLst>
          </p:cNvPr>
          <p:cNvSpPr>
            <a:spLocks noGrp="1"/>
          </p:cNvSpPr>
          <p:nvPr>
            <p:ph type="dt" sz="half" idx="10"/>
          </p:nvPr>
        </p:nvSpPr>
        <p:spPr/>
        <p:txBody>
          <a:bodyPr/>
          <a:lstStyle/>
          <a:p>
            <a:fld id="{CC825FC6-C7D8-4B94-852A-AB0F0B0DDCDC}" type="datetimeFigureOut">
              <a:rPr lang="en-US" smtClean="0"/>
              <a:t>2/4/2026</a:t>
            </a:fld>
            <a:endParaRPr lang="en-US"/>
          </a:p>
        </p:txBody>
      </p:sp>
      <p:sp>
        <p:nvSpPr>
          <p:cNvPr id="5" name="Footer Placeholder 4">
            <a:extLst>
              <a:ext uri="{FF2B5EF4-FFF2-40B4-BE49-F238E27FC236}">
                <a16:creationId xmlns:a16="http://schemas.microsoft.com/office/drawing/2014/main" id="{6C88CEC1-AF97-7358-6D27-DDA6E0A26A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56A431-8D56-AFA3-E99A-2FEE3C5034B1}"/>
              </a:ext>
            </a:extLst>
          </p:cNvPr>
          <p:cNvSpPr>
            <a:spLocks noGrp="1"/>
          </p:cNvSpPr>
          <p:nvPr>
            <p:ph type="sldNum" sz="quarter" idx="12"/>
          </p:nvPr>
        </p:nvSpPr>
        <p:spPr/>
        <p:txBody>
          <a:bodyPr/>
          <a:lstStyle/>
          <a:p>
            <a:fld id="{0415B33C-B406-4B7F-8863-94A3F8377047}" type="slidenum">
              <a:rPr lang="en-US" smtClean="0"/>
              <a:t>‹#›</a:t>
            </a:fld>
            <a:endParaRPr lang="en-US"/>
          </a:p>
        </p:txBody>
      </p:sp>
    </p:spTree>
    <p:extLst>
      <p:ext uri="{BB962C8B-B14F-4D97-AF65-F5344CB8AC3E}">
        <p14:creationId xmlns:p14="http://schemas.microsoft.com/office/powerpoint/2010/main" val="79990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02378-EB25-8332-59CA-6B5A87AF42E1}"/>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F786463-19B2-BC20-80D0-E0A61AA3C2D2}"/>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677C74B-CCE0-86BE-9B86-07471F9257AF}"/>
              </a:ext>
            </a:extLst>
          </p:cNvPr>
          <p:cNvSpPr>
            <a:spLocks noGrp="1"/>
          </p:cNvSpPr>
          <p:nvPr>
            <p:ph type="dt" sz="half" idx="10"/>
          </p:nvPr>
        </p:nvSpPr>
        <p:spPr/>
        <p:txBody>
          <a:bodyPr/>
          <a:lstStyle/>
          <a:p>
            <a:fld id="{CC825FC6-C7D8-4B94-852A-AB0F0B0DDCDC}" type="datetimeFigureOut">
              <a:rPr lang="en-US" smtClean="0"/>
              <a:t>2/4/2026</a:t>
            </a:fld>
            <a:endParaRPr lang="en-US"/>
          </a:p>
        </p:txBody>
      </p:sp>
      <p:sp>
        <p:nvSpPr>
          <p:cNvPr id="5" name="Footer Placeholder 4">
            <a:extLst>
              <a:ext uri="{FF2B5EF4-FFF2-40B4-BE49-F238E27FC236}">
                <a16:creationId xmlns:a16="http://schemas.microsoft.com/office/drawing/2014/main" id="{D042BE66-1EC5-3422-993F-CD418402EC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FADE4B-F52F-FF6E-2C3F-B05606A994E6}"/>
              </a:ext>
            </a:extLst>
          </p:cNvPr>
          <p:cNvSpPr>
            <a:spLocks noGrp="1"/>
          </p:cNvSpPr>
          <p:nvPr>
            <p:ph type="sldNum" sz="quarter" idx="12"/>
          </p:nvPr>
        </p:nvSpPr>
        <p:spPr/>
        <p:txBody>
          <a:bodyPr/>
          <a:lstStyle/>
          <a:p>
            <a:fld id="{0415B33C-B406-4B7F-8863-94A3F8377047}" type="slidenum">
              <a:rPr lang="en-US" smtClean="0"/>
              <a:t>‹#›</a:t>
            </a:fld>
            <a:endParaRPr lang="en-US"/>
          </a:p>
        </p:txBody>
      </p:sp>
    </p:spTree>
    <p:extLst>
      <p:ext uri="{BB962C8B-B14F-4D97-AF65-F5344CB8AC3E}">
        <p14:creationId xmlns:p14="http://schemas.microsoft.com/office/powerpoint/2010/main" val="26876242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74FBF-9315-AE01-886B-D1E4EE8A65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639F0D-0514-58AF-F501-71FCCAFF4C17}"/>
              </a:ext>
            </a:extLst>
          </p:cNvPr>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E10B3FE-C89E-5B83-CADA-6A7A913FCC9E}"/>
              </a:ext>
            </a:extLst>
          </p:cNvPr>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CED005F-81B1-0BE5-2A07-E19E11283646}"/>
              </a:ext>
            </a:extLst>
          </p:cNvPr>
          <p:cNvSpPr>
            <a:spLocks noGrp="1"/>
          </p:cNvSpPr>
          <p:nvPr>
            <p:ph type="dt" sz="half" idx="10"/>
          </p:nvPr>
        </p:nvSpPr>
        <p:spPr/>
        <p:txBody>
          <a:bodyPr/>
          <a:lstStyle/>
          <a:p>
            <a:fld id="{CC825FC6-C7D8-4B94-852A-AB0F0B0DDCDC}" type="datetimeFigureOut">
              <a:rPr lang="en-US" smtClean="0"/>
              <a:t>2/4/2026</a:t>
            </a:fld>
            <a:endParaRPr lang="en-US"/>
          </a:p>
        </p:txBody>
      </p:sp>
      <p:sp>
        <p:nvSpPr>
          <p:cNvPr id="6" name="Footer Placeholder 5">
            <a:extLst>
              <a:ext uri="{FF2B5EF4-FFF2-40B4-BE49-F238E27FC236}">
                <a16:creationId xmlns:a16="http://schemas.microsoft.com/office/drawing/2014/main" id="{2A929982-DBD0-0B46-B73D-FBDDD61FA9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396111-8737-852A-DF8B-E9FA9ED621FF}"/>
              </a:ext>
            </a:extLst>
          </p:cNvPr>
          <p:cNvSpPr>
            <a:spLocks noGrp="1"/>
          </p:cNvSpPr>
          <p:nvPr>
            <p:ph type="sldNum" sz="quarter" idx="12"/>
          </p:nvPr>
        </p:nvSpPr>
        <p:spPr/>
        <p:txBody>
          <a:bodyPr/>
          <a:lstStyle/>
          <a:p>
            <a:fld id="{0415B33C-B406-4B7F-8863-94A3F8377047}" type="slidenum">
              <a:rPr lang="en-US" smtClean="0"/>
              <a:t>‹#›</a:t>
            </a:fld>
            <a:endParaRPr lang="en-US"/>
          </a:p>
        </p:txBody>
      </p:sp>
    </p:spTree>
    <p:extLst>
      <p:ext uri="{BB962C8B-B14F-4D97-AF65-F5344CB8AC3E}">
        <p14:creationId xmlns:p14="http://schemas.microsoft.com/office/powerpoint/2010/main" val="2139385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EDD28-43E7-2A25-D051-AD1F55C6BC75}"/>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77BA431-E82A-ACEC-BCC0-591389DC85BC}"/>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4389BC24-3563-E889-3B88-032673DE5D36}"/>
              </a:ext>
            </a:extLst>
          </p:cNvPr>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34C0C8E-A2DB-AFBA-2587-97E1165A0420}"/>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CEB6FE59-98AF-C55D-871F-373B9C231F5E}"/>
              </a:ext>
            </a:extLst>
          </p:cNvPr>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611FC98-245A-A321-1D15-88FAA1866A20}"/>
              </a:ext>
            </a:extLst>
          </p:cNvPr>
          <p:cNvSpPr>
            <a:spLocks noGrp="1"/>
          </p:cNvSpPr>
          <p:nvPr>
            <p:ph type="dt" sz="half" idx="10"/>
          </p:nvPr>
        </p:nvSpPr>
        <p:spPr/>
        <p:txBody>
          <a:bodyPr/>
          <a:lstStyle/>
          <a:p>
            <a:fld id="{CC825FC6-C7D8-4B94-852A-AB0F0B0DDCDC}" type="datetimeFigureOut">
              <a:rPr lang="en-US" smtClean="0"/>
              <a:t>2/4/2026</a:t>
            </a:fld>
            <a:endParaRPr lang="en-US"/>
          </a:p>
        </p:txBody>
      </p:sp>
      <p:sp>
        <p:nvSpPr>
          <p:cNvPr id="8" name="Footer Placeholder 7">
            <a:extLst>
              <a:ext uri="{FF2B5EF4-FFF2-40B4-BE49-F238E27FC236}">
                <a16:creationId xmlns:a16="http://schemas.microsoft.com/office/drawing/2014/main" id="{C393546E-2D82-6931-3D04-5B3CC816A6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01E3706-39C3-EA9E-2518-F86E03CF314E}"/>
              </a:ext>
            </a:extLst>
          </p:cNvPr>
          <p:cNvSpPr>
            <a:spLocks noGrp="1"/>
          </p:cNvSpPr>
          <p:nvPr>
            <p:ph type="sldNum" sz="quarter" idx="12"/>
          </p:nvPr>
        </p:nvSpPr>
        <p:spPr/>
        <p:txBody>
          <a:bodyPr/>
          <a:lstStyle/>
          <a:p>
            <a:fld id="{0415B33C-B406-4B7F-8863-94A3F8377047}" type="slidenum">
              <a:rPr lang="en-US" smtClean="0"/>
              <a:t>‹#›</a:t>
            </a:fld>
            <a:endParaRPr lang="en-US"/>
          </a:p>
        </p:txBody>
      </p:sp>
    </p:spTree>
    <p:extLst>
      <p:ext uri="{BB962C8B-B14F-4D97-AF65-F5344CB8AC3E}">
        <p14:creationId xmlns:p14="http://schemas.microsoft.com/office/powerpoint/2010/main" val="1921254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1DD2D9-E9DE-42B5-2DA9-66BDC33989A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46AEDFC-1E0C-892E-EF65-5181C770DBC5}"/>
              </a:ext>
            </a:extLst>
          </p:cNvPr>
          <p:cNvSpPr>
            <a:spLocks noGrp="1"/>
          </p:cNvSpPr>
          <p:nvPr>
            <p:ph type="dt" sz="half" idx="10"/>
          </p:nvPr>
        </p:nvSpPr>
        <p:spPr/>
        <p:txBody>
          <a:bodyPr/>
          <a:lstStyle/>
          <a:p>
            <a:fld id="{CC825FC6-C7D8-4B94-852A-AB0F0B0DDCDC}" type="datetimeFigureOut">
              <a:rPr lang="en-US" smtClean="0"/>
              <a:t>2/4/2026</a:t>
            </a:fld>
            <a:endParaRPr lang="en-US"/>
          </a:p>
        </p:txBody>
      </p:sp>
      <p:sp>
        <p:nvSpPr>
          <p:cNvPr id="4" name="Footer Placeholder 3">
            <a:extLst>
              <a:ext uri="{FF2B5EF4-FFF2-40B4-BE49-F238E27FC236}">
                <a16:creationId xmlns:a16="http://schemas.microsoft.com/office/drawing/2014/main" id="{AD701D7C-6C57-346F-33D9-D6DFF6A843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55EA8E6-C3FB-140D-3564-071EBE2726F6}"/>
              </a:ext>
            </a:extLst>
          </p:cNvPr>
          <p:cNvSpPr>
            <a:spLocks noGrp="1"/>
          </p:cNvSpPr>
          <p:nvPr>
            <p:ph type="sldNum" sz="quarter" idx="12"/>
          </p:nvPr>
        </p:nvSpPr>
        <p:spPr/>
        <p:txBody>
          <a:bodyPr/>
          <a:lstStyle/>
          <a:p>
            <a:fld id="{0415B33C-B406-4B7F-8863-94A3F8377047}" type="slidenum">
              <a:rPr lang="en-US" smtClean="0"/>
              <a:t>‹#›</a:t>
            </a:fld>
            <a:endParaRPr lang="en-US"/>
          </a:p>
        </p:txBody>
      </p:sp>
    </p:spTree>
    <p:extLst>
      <p:ext uri="{BB962C8B-B14F-4D97-AF65-F5344CB8AC3E}">
        <p14:creationId xmlns:p14="http://schemas.microsoft.com/office/powerpoint/2010/main" val="14813494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41C560-E284-13C1-D4BA-A3E021E92B09}"/>
              </a:ext>
            </a:extLst>
          </p:cNvPr>
          <p:cNvSpPr>
            <a:spLocks noGrp="1"/>
          </p:cNvSpPr>
          <p:nvPr>
            <p:ph type="dt" sz="half" idx="10"/>
          </p:nvPr>
        </p:nvSpPr>
        <p:spPr/>
        <p:txBody>
          <a:bodyPr/>
          <a:lstStyle/>
          <a:p>
            <a:fld id="{CC825FC6-C7D8-4B94-852A-AB0F0B0DDCDC}" type="datetimeFigureOut">
              <a:rPr lang="en-US" smtClean="0"/>
              <a:t>2/4/2026</a:t>
            </a:fld>
            <a:endParaRPr lang="en-US"/>
          </a:p>
        </p:txBody>
      </p:sp>
      <p:sp>
        <p:nvSpPr>
          <p:cNvPr id="3" name="Footer Placeholder 2">
            <a:extLst>
              <a:ext uri="{FF2B5EF4-FFF2-40B4-BE49-F238E27FC236}">
                <a16:creationId xmlns:a16="http://schemas.microsoft.com/office/drawing/2014/main" id="{BB56AC05-BED8-A5A7-7CCA-DDE77C88CA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06B841-B7B6-1C7C-4901-2FCAA256E3DD}"/>
              </a:ext>
            </a:extLst>
          </p:cNvPr>
          <p:cNvSpPr>
            <a:spLocks noGrp="1"/>
          </p:cNvSpPr>
          <p:nvPr>
            <p:ph type="sldNum" sz="quarter" idx="12"/>
          </p:nvPr>
        </p:nvSpPr>
        <p:spPr/>
        <p:txBody>
          <a:bodyPr/>
          <a:lstStyle/>
          <a:p>
            <a:fld id="{0415B33C-B406-4B7F-8863-94A3F8377047}" type="slidenum">
              <a:rPr lang="en-US" smtClean="0"/>
              <a:t>‹#›</a:t>
            </a:fld>
            <a:endParaRPr lang="en-US"/>
          </a:p>
        </p:txBody>
      </p:sp>
    </p:spTree>
    <p:extLst>
      <p:ext uri="{BB962C8B-B14F-4D97-AF65-F5344CB8AC3E}">
        <p14:creationId xmlns:p14="http://schemas.microsoft.com/office/powerpoint/2010/main" val="26668357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414F8-5756-2731-A9CE-19B4426C5281}"/>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98AF8878-E73B-59B9-3F19-01C9B8D0CC98}"/>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4A567E9-4375-292A-02C7-A94AD235B9E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79D2A93-F871-A38F-DDB4-C8E5F83067FE}"/>
              </a:ext>
            </a:extLst>
          </p:cNvPr>
          <p:cNvSpPr>
            <a:spLocks noGrp="1"/>
          </p:cNvSpPr>
          <p:nvPr>
            <p:ph type="dt" sz="half" idx="10"/>
          </p:nvPr>
        </p:nvSpPr>
        <p:spPr/>
        <p:txBody>
          <a:bodyPr/>
          <a:lstStyle/>
          <a:p>
            <a:fld id="{CC825FC6-C7D8-4B94-852A-AB0F0B0DDCDC}" type="datetimeFigureOut">
              <a:rPr lang="en-US" smtClean="0"/>
              <a:t>2/4/2026</a:t>
            </a:fld>
            <a:endParaRPr lang="en-US"/>
          </a:p>
        </p:txBody>
      </p:sp>
      <p:sp>
        <p:nvSpPr>
          <p:cNvPr id="6" name="Footer Placeholder 5">
            <a:extLst>
              <a:ext uri="{FF2B5EF4-FFF2-40B4-BE49-F238E27FC236}">
                <a16:creationId xmlns:a16="http://schemas.microsoft.com/office/drawing/2014/main" id="{F80C118D-F71A-913B-5ACB-3AF1D67C2A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220284-A4BA-9EE3-05E1-9E04D56F2EE5}"/>
              </a:ext>
            </a:extLst>
          </p:cNvPr>
          <p:cNvSpPr>
            <a:spLocks noGrp="1"/>
          </p:cNvSpPr>
          <p:nvPr>
            <p:ph type="sldNum" sz="quarter" idx="12"/>
          </p:nvPr>
        </p:nvSpPr>
        <p:spPr/>
        <p:txBody>
          <a:bodyPr/>
          <a:lstStyle/>
          <a:p>
            <a:fld id="{0415B33C-B406-4B7F-8863-94A3F8377047}" type="slidenum">
              <a:rPr lang="en-US" smtClean="0"/>
              <a:t>‹#›</a:t>
            </a:fld>
            <a:endParaRPr lang="en-US"/>
          </a:p>
        </p:txBody>
      </p:sp>
    </p:spTree>
    <p:extLst>
      <p:ext uri="{BB962C8B-B14F-4D97-AF65-F5344CB8AC3E}">
        <p14:creationId xmlns:p14="http://schemas.microsoft.com/office/powerpoint/2010/main" val="23550459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5986F-7A38-9B9A-69DF-6E58FFAD83AA}"/>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39785A16-1614-C450-9C9C-89932431F1E7}"/>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C002D3FC-6ECE-8F20-5D46-D66A75F0320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59B2C90D-59D5-A475-8F29-351A5EEAB829}"/>
              </a:ext>
            </a:extLst>
          </p:cNvPr>
          <p:cNvSpPr>
            <a:spLocks noGrp="1"/>
          </p:cNvSpPr>
          <p:nvPr>
            <p:ph type="dt" sz="half" idx="10"/>
          </p:nvPr>
        </p:nvSpPr>
        <p:spPr/>
        <p:txBody>
          <a:bodyPr/>
          <a:lstStyle/>
          <a:p>
            <a:fld id="{CC825FC6-C7D8-4B94-852A-AB0F0B0DDCDC}" type="datetimeFigureOut">
              <a:rPr lang="en-US" smtClean="0"/>
              <a:t>2/4/2026</a:t>
            </a:fld>
            <a:endParaRPr lang="en-US"/>
          </a:p>
        </p:txBody>
      </p:sp>
      <p:sp>
        <p:nvSpPr>
          <p:cNvPr id="6" name="Footer Placeholder 5">
            <a:extLst>
              <a:ext uri="{FF2B5EF4-FFF2-40B4-BE49-F238E27FC236}">
                <a16:creationId xmlns:a16="http://schemas.microsoft.com/office/drawing/2014/main" id="{B98B4EA8-DD85-B2B9-D8BB-E0FA2617BFB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8D5CC0-D72C-A96E-3401-9EF14206B028}"/>
              </a:ext>
            </a:extLst>
          </p:cNvPr>
          <p:cNvSpPr>
            <a:spLocks noGrp="1"/>
          </p:cNvSpPr>
          <p:nvPr>
            <p:ph type="sldNum" sz="quarter" idx="12"/>
          </p:nvPr>
        </p:nvSpPr>
        <p:spPr/>
        <p:txBody>
          <a:bodyPr/>
          <a:lstStyle/>
          <a:p>
            <a:fld id="{0415B33C-B406-4B7F-8863-94A3F8377047}" type="slidenum">
              <a:rPr lang="en-US" smtClean="0"/>
              <a:t>‹#›</a:t>
            </a:fld>
            <a:endParaRPr lang="en-US"/>
          </a:p>
        </p:txBody>
      </p:sp>
    </p:spTree>
    <p:extLst>
      <p:ext uri="{BB962C8B-B14F-4D97-AF65-F5344CB8AC3E}">
        <p14:creationId xmlns:p14="http://schemas.microsoft.com/office/powerpoint/2010/main" val="2731866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196D-CCDD-CD5C-B842-C8EAC3F09CE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34AB1CE-A257-0737-130C-8AD421CBFEA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7E8512-7D48-679C-88DB-7BBC0E917068}"/>
              </a:ext>
            </a:extLst>
          </p:cNvPr>
          <p:cNvSpPr>
            <a:spLocks noGrp="1"/>
          </p:cNvSpPr>
          <p:nvPr>
            <p:ph type="dt" sz="half" idx="10"/>
          </p:nvPr>
        </p:nvSpPr>
        <p:spPr/>
        <p:txBody>
          <a:bodyPr/>
          <a:lstStyle/>
          <a:p>
            <a:fld id="{CC825FC6-C7D8-4B94-852A-AB0F0B0DDCDC}" type="datetimeFigureOut">
              <a:rPr lang="en-US" smtClean="0"/>
              <a:t>2/4/2026</a:t>
            </a:fld>
            <a:endParaRPr lang="en-US"/>
          </a:p>
        </p:txBody>
      </p:sp>
      <p:sp>
        <p:nvSpPr>
          <p:cNvPr id="5" name="Footer Placeholder 4">
            <a:extLst>
              <a:ext uri="{FF2B5EF4-FFF2-40B4-BE49-F238E27FC236}">
                <a16:creationId xmlns:a16="http://schemas.microsoft.com/office/drawing/2014/main" id="{CEAA4E2E-E50F-CFE7-80CB-4A73467C82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B08E1E-0884-27A6-A0AA-735AEA2801BF}"/>
              </a:ext>
            </a:extLst>
          </p:cNvPr>
          <p:cNvSpPr>
            <a:spLocks noGrp="1"/>
          </p:cNvSpPr>
          <p:nvPr>
            <p:ph type="sldNum" sz="quarter" idx="12"/>
          </p:nvPr>
        </p:nvSpPr>
        <p:spPr/>
        <p:txBody>
          <a:bodyPr/>
          <a:lstStyle/>
          <a:p>
            <a:fld id="{0415B33C-B406-4B7F-8863-94A3F8377047}" type="slidenum">
              <a:rPr lang="en-US" smtClean="0"/>
              <a:t>‹#›</a:t>
            </a:fld>
            <a:endParaRPr lang="en-US"/>
          </a:p>
        </p:txBody>
      </p:sp>
    </p:spTree>
    <p:extLst>
      <p:ext uri="{BB962C8B-B14F-4D97-AF65-F5344CB8AC3E}">
        <p14:creationId xmlns:p14="http://schemas.microsoft.com/office/powerpoint/2010/main" val="16756783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A4F743-D941-76CD-0128-F2F09E343A9E}"/>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8F28C33-1378-FD32-EDC6-82071F753431}"/>
              </a:ext>
            </a:extLst>
          </p:cNvPr>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4694F6-48AC-2261-9B25-ABD67F7BE4B4}"/>
              </a:ext>
            </a:extLst>
          </p:cNvPr>
          <p:cNvSpPr>
            <a:spLocks noGrp="1"/>
          </p:cNvSpPr>
          <p:nvPr>
            <p:ph type="dt" sz="half" idx="10"/>
          </p:nvPr>
        </p:nvSpPr>
        <p:spPr/>
        <p:txBody>
          <a:bodyPr/>
          <a:lstStyle/>
          <a:p>
            <a:fld id="{CC825FC6-C7D8-4B94-852A-AB0F0B0DDCDC}" type="datetimeFigureOut">
              <a:rPr lang="en-US" smtClean="0"/>
              <a:t>2/4/2026</a:t>
            </a:fld>
            <a:endParaRPr lang="en-US"/>
          </a:p>
        </p:txBody>
      </p:sp>
      <p:sp>
        <p:nvSpPr>
          <p:cNvPr id="5" name="Footer Placeholder 4">
            <a:extLst>
              <a:ext uri="{FF2B5EF4-FFF2-40B4-BE49-F238E27FC236}">
                <a16:creationId xmlns:a16="http://schemas.microsoft.com/office/drawing/2014/main" id="{2FC5335C-6184-9BFD-46AE-342E4D1628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CFBD10-3DA0-39AC-15CA-232DF861467B}"/>
              </a:ext>
            </a:extLst>
          </p:cNvPr>
          <p:cNvSpPr>
            <a:spLocks noGrp="1"/>
          </p:cNvSpPr>
          <p:nvPr>
            <p:ph type="sldNum" sz="quarter" idx="12"/>
          </p:nvPr>
        </p:nvSpPr>
        <p:spPr/>
        <p:txBody>
          <a:bodyPr/>
          <a:lstStyle/>
          <a:p>
            <a:fld id="{0415B33C-B406-4B7F-8863-94A3F8377047}" type="slidenum">
              <a:rPr lang="en-US" smtClean="0"/>
              <a:t>‹#›</a:t>
            </a:fld>
            <a:endParaRPr lang="en-US"/>
          </a:p>
        </p:txBody>
      </p:sp>
    </p:spTree>
    <p:extLst>
      <p:ext uri="{BB962C8B-B14F-4D97-AF65-F5344CB8AC3E}">
        <p14:creationId xmlns:p14="http://schemas.microsoft.com/office/powerpoint/2010/main" val="13129694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3_Section Header">
    <p:bg>
      <p:bgPr>
        <a:solidFill>
          <a:schemeClr val="bg1">
            <a:lumMod val="95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E2DAF5-64AD-B762-0313-E8DB758E2CCC}"/>
              </a:ext>
            </a:extLst>
          </p:cNvPr>
          <p:cNvSpPr/>
          <p:nvPr userDrawn="1"/>
        </p:nvSpPr>
        <p:spPr>
          <a:xfrm>
            <a:off x="0" y="6600499"/>
            <a:ext cx="9143999" cy="257503"/>
          </a:xfrm>
          <a:prstGeom prst="rect">
            <a:avLst/>
          </a:prstGeom>
          <a:solidFill>
            <a:srgbClr val="0042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7" name="Title 1">
            <a:extLst>
              <a:ext uri="{FF2B5EF4-FFF2-40B4-BE49-F238E27FC236}">
                <a16:creationId xmlns:a16="http://schemas.microsoft.com/office/drawing/2014/main" id="{CE42BF43-09CD-E7FA-92B7-B5D56ACC7DC0}"/>
              </a:ext>
            </a:extLst>
          </p:cNvPr>
          <p:cNvSpPr>
            <a:spLocks noGrp="1"/>
          </p:cNvSpPr>
          <p:nvPr>
            <p:ph type="title" hasCustomPrompt="1"/>
          </p:nvPr>
        </p:nvSpPr>
        <p:spPr>
          <a:xfrm>
            <a:off x="629841" y="1107833"/>
            <a:ext cx="2949178" cy="949569"/>
          </a:xfrm>
        </p:spPr>
        <p:txBody>
          <a:bodyPr anchor="b">
            <a:normAutofit/>
          </a:bodyPr>
          <a:lstStyle>
            <a:lvl1pPr>
              <a:defRPr sz="2250" b="1" i="0">
                <a:solidFill>
                  <a:srgbClr val="004279"/>
                </a:solidFill>
                <a:latin typeface="Arial" panose="020B0604020202020204" pitchFamily="34" charset="0"/>
                <a:cs typeface="Arial" panose="020B0604020202020204" pitchFamily="34" charset="0"/>
              </a:defRPr>
            </a:lvl1pPr>
          </a:lstStyle>
          <a:p>
            <a:r>
              <a:rPr lang="en-US" dirty="0"/>
              <a:t>INSERT TITLE</a:t>
            </a:r>
          </a:p>
        </p:txBody>
      </p:sp>
      <p:sp>
        <p:nvSpPr>
          <p:cNvPr id="8" name="Text Placeholder 3">
            <a:extLst>
              <a:ext uri="{FF2B5EF4-FFF2-40B4-BE49-F238E27FC236}">
                <a16:creationId xmlns:a16="http://schemas.microsoft.com/office/drawing/2014/main" id="{05E0232E-35BF-CAB0-B169-CA08883C15BF}"/>
              </a:ext>
            </a:extLst>
          </p:cNvPr>
          <p:cNvSpPr>
            <a:spLocks noGrp="1"/>
          </p:cNvSpPr>
          <p:nvPr>
            <p:ph type="body" sz="half" idx="2" hasCustomPrompt="1"/>
          </p:nvPr>
        </p:nvSpPr>
        <p:spPr>
          <a:xfrm>
            <a:off x="629841" y="2417885"/>
            <a:ext cx="2949178" cy="3451102"/>
          </a:xfrm>
        </p:spPr>
        <p:txBody>
          <a:bodyPr>
            <a:normAutofit/>
          </a:bodyPr>
          <a:lstStyle>
            <a:lvl1pPr marL="0" indent="0">
              <a:buNone/>
              <a:defRPr sz="788">
                <a:latin typeface="Arial" panose="020B0604020202020204" pitchFamily="34" charset="0"/>
                <a:cs typeface="Arial" panose="020B0604020202020204" pitchFamily="34" charset="0"/>
              </a:defRPr>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dirty="0"/>
              <a:t>Click to add text</a:t>
            </a:r>
          </a:p>
        </p:txBody>
      </p:sp>
      <p:pic>
        <p:nvPicPr>
          <p:cNvPr id="2" name="Picture 1">
            <a:extLst>
              <a:ext uri="{FF2B5EF4-FFF2-40B4-BE49-F238E27FC236}">
                <a16:creationId xmlns:a16="http://schemas.microsoft.com/office/drawing/2014/main" id="{53A1CD2A-9C1B-9774-5DE4-5B415BCC3F5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996434" y="0"/>
            <a:ext cx="5147565" cy="6600496"/>
          </a:xfrm>
          <a:prstGeom prst="rect">
            <a:avLst/>
          </a:prstGeom>
        </p:spPr>
      </p:pic>
      <p:sp>
        <p:nvSpPr>
          <p:cNvPr id="5" name="Rectangle 4">
            <a:extLst>
              <a:ext uri="{FF2B5EF4-FFF2-40B4-BE49-F238E27FC236}">
                <a16:creationId xmlns:a16="http://schemas.microsoft.com/office/drawing/2014/main" id="{69767074-E2F7-4A95-1912-885A2D7199DA}"/>
              </a:ext>
            </a:extLst>
          </p:cNvPr>
          <p:cNvSpPr/>
          <p:nvPr userDrawn="1"/>
        </p:nvSpPr>
        <p:spPr>
          <a:xfrm>
            <a:off x="4000500" y="1"/>
            <a:ext cx="5143500" cy="6600497"/>
          </a:xfrm>
          <a:prstGeom prst="rect">
            <a:avLst/>
          </a:prstGeom>
          <a:solidFill>
            <a:srgbClr val="B5C53A">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Tree>
    <p:extLst>
      <p:ext uri="{BB962C8B-B14F-4D97-AF65-F5344CB8AC3E}">
        <p14:creationId xmlns:p14="http://schemas.microsoft.com/office/powerpoint/2010/main" val="7935864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le and Content">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7748A3-1944-AB88-1734-AB62E8AAA612}"/>
              </a:ext>
            </a:extLst>
          </p:cNvPr>
          <p:cNvSpPr/>
          <p:nvPr userDrawn="1"/>
        </p:nvSpPr>
        <p:spPr>
          <a:xfrm>
            <a:off x="0" y="6600496"/>
            <a:ext cx="9144000" cy="257504"/>
          </a:xfrm>
          <a:prstGeom prst="rect">
            <a:avLst/>
          </a:prstGeom>
          <a:solidFill>
            <a:srgbClr val="B5C5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pic>
        <p:nvPicPr>
          <p:cNvPr id="4" name="Picture 3" descr="A logo with a heart and a child inside a box&#10;&#10;Description automatically generated">
            <a:extLst>
              <a:ext uri="{FF2B5EF4-FFF2-40B4-BE49-F238E27FC236}">
                <a16:creationId xmlns:a16="http://schemas.microsoft.com/office/drawing/2014/main" id="{5632F7BC-E9D0-66E3-C0F1-552D1CECC8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09020" y="5629318"/>
            <a:ext cx="824948" cy="1099931"/>
          </a:xfrm>
          <a:prstGeom prst="rect">
            <a:avLst/>
          </a:prstGeom>
        </p:spPr>
      </p:pic>
    </p:spTree>
    <p:extLst>
      <p:ext uri="{BB962C8B-B14F-4D97-AF65-F5344CB8AC3E}">
        <p14:creationId xmlns:p14="http://schemas.microsoft.com/office/powerpoint/2010/main" val="3117737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Section Header">
    <p:bg>
      <p:bgPr>
        <a:solidFill>
          <a:schemeClr val="bg1"/>
        </a:solidFill>
        <a:effectLst/>
      </p:bgPr>
    </p:bg>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90045B7-62E7-4338-3778-CFE3303ED326}"/>
              </a:ext>
            </a:extLst>
          </p:cNvPr>
          <p:cNvSpPr/>
          <p:nvPr userDrawn="1"/>
        </p:nvSpPr>
        <p:spPr>
          <a:xfrm>
            <a:off x="-29083" y="-34820"/>
            <a:ext cx="5043427" cy="6915158"/>
          </a:xfrm>
          <a:custGeom>
            <a:avLst/>
            <a:gdLst>
              <a:gd name="connsiteX0" fmla="*/ 0 w 10685417"/>
              <a:gd name="connsiteY0" fmla="*/ 5342709 h 10685417"/>
              <a:gd name="connsiteX1" fmla="*/ 5342709 w 10685417"/>
              <a:gd name="connsiteY1" fmla="*/ 0 h 10685417"/>
              <a:gd name="connsiteX2" fmla="*/ 10685418 w 10685417"/>
              <a:gd name="connsiteY2" fmla="*/ 5342709 h 10685417"/>
              <a:gd name="connsiteX3" fmla="*/ 5342709 w 10685417"/>
              <a:gd name="connsiteY3" fmla="*/ 10685418 h 10685417"/>
              <a:gd name="connsiteX4" fmla="*/ 0 w 10685417"/>
              <a:gd name="connsiteY4" fmla="*/ 5342709 h 10685417"/>
              <a:gd name="connsiteX0" fmla="*/ 0 w 10898701"/>
              <a:gd name="connsiteY0" fmla="*/ 5466363 h 10809072"/>
              <a:gd name="connsiteX1" fmla="*/ 5342709 w 10898701"/>
              <a:gd name="connsiteY1" fmla="*/ 123654 h 10809072"/>
              <a:gd name="connsiteX2" fmla="*/ 9400903 w 10898701"/>
              <a:gd name="connsiteY2" fmla="*/ 2011237 h 10809072"/>
              <a:gd name="connsiteX3" fmla="*/ 10685418 w 10898701"/>
              <a:gd name="connsiteY3" fmla="*/ 5466363 h 10809072"/>
              <a:gd name="connsiteX4" fmla="*/ 5342709 w 10898701"/>
              <a:gd name="connsiteY4" fmla="*/ 10809072 h 10809072"/>
              <a:gd name="connsiteX5" fmla="*/ 0 w 10898701"/>
              <a:gd name="connsiteY5" fmla="*/ 5466363 h 10809072"/>
              <a:gd name="connsiteX0" fmla="*/ 0 w 10699140"/>
              <a:gd name="connsiteY0" fmla="*/ 5466363 h 10914765"/>
              <a:gd name="connsiteX1" fmla="*/ 5342709 w 10699140"/>
              <a:gd name="connsiteY1" fmla="*/ 123654 h 10914765"/>
              <a:gd name="connsiteX2" fmla="*/ 9400903 w 10699140"/>
              <a:gd name="connsiteY2" fmla="*/ 2011237 h 10914765"/>
              <a:gd name="connsiteX3" fmla="*/ 10685418 w 10699140"/>
              <a:gd name="connsiteY3" fmla="*/ 5466363 h 10914765"/>
              <a:gd name="connsiteX4" fmla="*/ 8773886 w 10699140"/>
              <a:gd name="connsiteY4" fmla="*/ 8751671 h 10914765"/>
              <a:gd name="connsiteX5" fmla="*/ 5342709 w 10699140"/>
              <a:gd name="connsiteY5" fmla="*/ 10809072 h 10914765"/>
              <a:gd name="connsiteX6" fmla="*/ 0 w 10699140"/>
              <a:gd name="connsiteY6" fmla="*/ 5466363 h 10914765"/>
              <a:gd name="connsiteX0" fmla="*/ 258330 w 10957470"/>
              <a:gd name="connsiteY0" fmla="*/ 3992351 h 9440753"/>
              <a:gd name="connsiteX1" fmla="*/ 2648833 w 10957470"/>
              <a:gd name="connsiteY1" fmla="*/ 582945 h 9440753"/>
              <a:gd name="connsiteX2" fmla="*/ 9659233 w 10957470"/>
              <a:gd name="connsiteY2" fmla="*/ 537225 h 9440753"/>
              <a:gd name="connsiteX3" fmla="*/ 10943748 w 10957470"/>
              <a:gd name="connsiteY3" fmla="*/ 3992351 h 9440753"/>
              <a:gd name="connsiteX4" fmla="*/ 9032216 w 10957470"/>
              <a:gd name="connsiteY4" fmla="*/ 7277659 h 9440753"/>
              <a:gd name="connsiteX5" fmla="*/ 5601039 w 10957470"/>
              <a:gd name="connsiteY5" fmla="*/ 9335060 h 9440753"/>
              <a:gd name="connsiteX6" fmla="*/ 258330 w 10957470"/>
              <a:gd name="connsiteY6" fmla="*/ 3992351 h 9440753"/>
              <a:gd name="connsiteX0" fmla="*/ 746876 w 8885696"/>
              <a:gd name="connsiteY0" fmla="*/ 4433043 h 9443090"/>
              <a:gd name="connsiteX1" fmla="*/ 577059 w 8885696"/>
              <a:gd name="connsiteY1" fmla="*/ 605626 h 9443090"/>
              <a:gd name="connsiteX2" fmla="*/ 7587459 w 8885696"/>
              <a:gd name="connsiteY2" fmla="*/ 559906 h 9443090"/>
              <a:gd name="connsiteX3" fmla="*/ 8871974 w 8885696"/>
              <a:gd name="connsiteY3" fmla="*/ 4015032 h 9443090"/>
              <a:gd name="connsiteX4" fmla="*/ 6960442 w 8885696"/>
              <a:gd name="connsiteY4" fmla="*/ 7300340 h 9443090"/>
              <a:gd name="connsiteX5" fmla="*/ 3529265 w 8885696"/>
              <a:gd name="connsiteY5" fmla="*/ 9357741 h 9443090"/>
              <a:gd name="connsiteX6" fmla="*/ 746876 w 8885696"/>
              <a:gd name="connsiteY6" fmla="*/ 4433043 h 9443090"/>
              <a:gd name="connsiteX0" fmla="*/ 757195 w 8896015"/>
              <a:gd name="connsiteY0" fmla="*/ 4433043 h 7802247"/>
              <a:gd name="connsiteX1" fmla="*/ 587378 w 8896015"/>
              <a:gd name="connsiteY1" fmla="*/ 605626 h 7802247"/>
              <a:gd name="connsiteX2" fmla="*/ 7597778 w 8896015"/>
              <a:gd name="connsiteY2" fmla="*/ 559906 h 7802247"/>
              <a:gd name="connsiteX3" fmla="*/ 8882293 w 8896015"/>
              <a:gd name="connsiteY3" fmla="*/ 4015032 h 7802247"/>
              <a:gd name="connsiteX4" fmla="*/ 6970761 w 8896015"/>
              <a:gd name="connsiteY4" fmla="*/ 7300340 h 7802247"/>
              <a:gd name="connsiteX5" fmla="*/ 3774715 w 8896015"/>
              <a:gd name="connsiteY5" fmla="*/ 7241558 h 7802247"/>
              <a:gd name="connsiteX6" fmla="*/ 757195 w 8896015"/>
              <a:gd name="connsiteY6" fmla="*/ 4433043 h 7802247"/>
              <a:gd name="connsiteX0" fmla="*/ 697630 w 8836450"/>
              <a:gd name="connsiteY0" fmla="*/ 4433043 h 7877339"/>
              <a:gd name="connsiteX1" fmla="*/ 527813 w 8836450"/>
              <a:gd name="connsiteY1" fmla="*/ 605626 h 7877339"/>
              <a:gd name="connsiteX2" fmla="*/ 7538213 w 8836450"/>
              <a:gd name="connsiteY2" fmla="*/ 559906 h 7877339"/>
              <a:gd name="connsiteX3" fmla="*/ 8822728 w 8836450"/>
              <a:gd name="connsiteY3" fmla="*/ 4015032 h 7877339"/>
              <a:gd name="connsiteX4" fmla="*/ 6911196 w 8836450"/>
              <a:gd name="connsiteY4" fmla="*/ 7300340 h 7877339"/>
              <a:gd name="connsiteX5" fmla="*/ 2278236 w 8836450"/>
              <a:gd name="connsiteY5" fmla="*/ 7424438 h 7877339"/>
              <a:gd name="connsiteX6" fmla="*/ 697630 w 8836450"/>
              <a:gd name="connsiteY6" fmla="*/ 4433043 h 7877339"/>
              <a:gd name="connsiteX0" fmla="*/ 1485 w 8140305"/>
              <a:gd name="connsiteY0" fmla="*/ 4292175 h 7736471"/>
              <a:gd name="connsiteX1" fmla="*/ 1791096 w 8140305"/>
              <a:gd name="connsiteY1" fmla="*/ 882770 h 7736471"/>
              <a:gd name="connsiteX2" fmla="*/ 6842068 w 8140305"/>
              <a:gd name="connsiteY2" fmla="*/ 419038 h 7736471"/>
              <a:gd name="connsiteX3" fmla="*/ 8126583 w 8140305"/>
              <a:gd name="connsiteY3" fmla="*/ 3874164 h 7736471"/>
              <a:gd name="connsiteX4" fmla="*/ 6215051 w 8140305"/>
              <a:gd name="connsiteY4" fmla="*/ 7159472 h 7736471"/>
              <a:gd name="connsiteX5" fmla="*/ 1582091 w 8140305"/>
              <a:gd name="connsiteY5" fmla="*/ 7283570 h 7736471"/>
              <a:gd name="connsiteX6" fmla="*/ 1485 w 8140305"/>
              <a:gd name="connsiteY6" fmla="*/ 4292175 h 7736471"/>
              <a:gd name="connsiteX0" fmla="*/ 140 w 8138960"/>
              <a:gd name="connsiteY0" fmla="*/ 4433043 h 7877339"/>
              <a:gd name="connsiteX1" fmla="*/ 1528494 w 8138960"/>
              <a:gd name="connsiteY1" fmla="*/ 605626 h 7877339"/>
              <a:gd name="connsiteX2" fmla="*/ 6840723 w 8138960"/>
              <a:gd name="connsiteY2" fmla="*/ 559906 h 7877339"/>
              <a:gd name="connsiteX3" fmla="*/ 8125238 w 8138960"/>
              <a:gd name="connsiteY3" fmla="*/ 4015032 h 7877339"/>
              <a:gd name="connsiteX4" fmla="*/ 6213706 w 8138960"/>
              <a:gd name="connsiteY4" fmla="*/ 7300340 h 7877339"/>
              <a:gd name="connsiteX5" fmla="*/ 1580746 w 8138960"/>
              <a:gd name="connsiteY5" fmla="*/ 7424438 h 7877339"/>
              <a:gd name="connsiteX6" fmla="*/ 140 w 8138960"/>
              <a:gd name="connsiteY6" fmla="*/ 4433043 h 7877339"/>
              <a:gd name="connsiteX0" fmla="*/ 213282 w 7124194"/>
              <a:gd name="connsiteY0" fmla="*/ 3634900 h 7882459"/>
              <a:gd name="connsiteX1" fmla="*/ 513728 w 7124194"/>
              <a:gd name="connsiteY1" fmla="*/ 565128 h 7882459"/>
              <a:gd name="connsiteX2" fmla="*/ 5825957 w 7124194"/>
              <a:gd name="connsiteY2" fmla="*/ 519408 h 7882459"/>
              <a:gd name="connsiteX3" fmla="*/ 7110472 w 7124194"/>
              <a:gd name="connsiteY3" fmla="*/ 3974534 h 7882459"/>
              <a:gd name="connsiteX4" fmla="*/ 5198940 w 7124194"/>
              <a:gd name="connsiteY4" fmla="*/ 7259842 h 7882459"/>
              <a:gd name="connsiteX5" fmla="*/ 565980 w 7124194"/>
              <a:gd name="connsiteY5" fmla="*/ 7383940 h 7882459"/>
              <a:gd name="connsiteX6" fmla="*/ 213282 w 7124194"/>
              <a:gd name="connsiteY6" fmla="*/ 3634900 h 7882459"/>
              <a:gd name="connsiteX0" fmla="*/ 649958 w 7208172"/>
              <a:gd name="connsiteY0" fmla="*/ 7605831 h 8306416"/>
              <a:gd name="connsiteX1" fmla="*/ 597706 w 7208172"/>
              <a:gd name="connsiteY1" fmla="*/ 787019 h 8306416"/>
              <a:gd name="connsiteX2" fmla="*/ 5909935 w 7208172"/>
              <a:gd name="connsiteY2" fmla="*/ 741299 h 8306416"/>
              <a:gd name="connsiteX3" fmla="*/ 7194450 w 7208172"/>
              <a:gd name="connsiteY3" fmla="*/ 4196425 h 8306416"/>
              <a:gd name="connsiteX4" fmla="*/ 5282918 w 7208172"/>
              <a:gd name="connsiteY4" fmla="*/ 7481733 h 8306416"/>
              <a:gd name="connsiteX5" fmla="*/ 649958 w 7208172"/>
              <a:gd name="connsiteY5" fmla="*/ 7605831 h 8306416"/>
              <a:gd name="connsiteX0" fmla="*/ 370991 w 6929205"/>
              <a:gd name="connsiteY0" fmla="*/ 7282822 h 7983407"/>
              <a:gd name="connsiteX1" fmla="*/ 318739 w 6929205"/>
              <a:gd name="connsiteY1" fmla="*/ 464010 h 7983407"/>
              <a:gd name="connsiteX2" fmla="*/ 5630968 w 6929205"/>
              <a:gd name="connsiteY2" fmla="*/ 418290 h 7983407"/>
              <a:gd name="connsiteX3" fmla="*/ 6915483 w 6929205"/>
              <a:gd name="connsiteY3" fmla="*/ 3873416 h 7983407"/>
              <a:gd name="connsiteX4" fmla="*/ 5003951 w 6929205"/>
              <a:gd name="connsiteY4" fmla="*/ 7158724 h 7983407"/>
              <a:gd name="connsiteX5" fmla="*/ 370991 w 6929205"/>
              <a:gd name="connsiteY5" fmla="*/ 7282822 h 7983407"/>
              <a:gd name="connsiteX0" fmla="*/ 62314 w 6620528"/>
              <a:gd name="connsiteY0" fmla="*/ 7282822 h 7594208"/>
              <a:gd name="connsiteX1" fmla="*/ 10062 w 6620528"/>
              <a:gd name="connsiteY1" fmla="*/ 464010 h 7594208"/>
              <a:gd name="connsiteX2" fmla="*/ 5322291 w 6620528"/>
              <a:gd name="connsiteY2" fmla="*/ 418290 h 7594208"/>
              <a:gd name="connsiteX3" fmla="*/ 6606806 w 6620528"/>
              <a:gd name="connsiteY3" fmla="*/ 3873416 h 7594208"/>
              <a:gd name="connsiteX4" fmla="*/ 4695274 w 6620528"/>
              <a:gd name="connsiteY4" fmla="*/ 7158724 h 7594208"/>
              <a:gd name="connsiteX5" fmla="*/ 62314 w 6620528"/>
              <a:gd name="connsiteY5" fmla="*/ 7282822 h 7594208"/>
              <a:gd name="connsiteX0" fmla="*/ 62314 w 6620528"/>
              <a:gd name="connsiteY0" fmla="*/ 7282822 h 7594208"/>
              <a:gd name="connsiteX1" fmla="*/ 10062 w 6620528"/>
              <a:gd name="connsiteY1" fmla="*/ 464010 h 7594208"/>
              <a:gd name="connsiteX2" fmla="*/ 5322291 w 6620528"/>
              <a:gd name="connsiteY2" fmla="*/ 418290 h 7594208"/>
              <a:gd name="connsiteX3" fmla="*/ 6606806 w 6620528"/>
              <a:gd name="connsiteY3" fmla="*/ 3873416 h 7594208"/>
              <a:gd name="connsiteX4" fmla="*/ 4695274 w 6620528"/>
              <a:gd name="connsiteY4" fmla="*/ 7158724 h 7594208"/>
              <a:gd name="connsiteX5" fmla="*/ 62314 w 6620528"/>
              <a:gd name="connsiteY5" fmla="*/ 7282822 h 7594208"/>
              <a:gd name="connsiteX0" fmla="*/ 62314 w 6620528"/>
              <a:gd name="connsiteY0" fmla="*/ 7282822 h 7594208"/>
              <a:gd name="connsiteX1" fmla="*/ 10062 w 6620528"/>
              <a:gd name="connsiteY1" fmla="*/ 464010 h 7594208"/>
              <a:gd name="connsiteX2" fmla="*/ 5322291 w 6620528"/>
              <a:gd name="connsiteY2" fmla="*/ 418290 h 7594208"/>
              <a:gd name="connsiteX3" fmla="*/ 6606806 w 6620528"/>
              <a:gd name="connsiteY3" fmla="*/ 3873416 h 7594208"/>
              <a:gd name="connsiteX4" fmla="*/ 4695274 w 6620528"/>
              <a:gd name="connsiteY4" fmla="*/ 7158724 h 7594208"/>
              <a:gd name="connsiteX5" fmla="*/ 62314 w 6620528"/>
              <a:gd name="connsiteY5" fmla="*/ 7282822 h 7594208"/>
              <a:gd name="connsiteX0" fmla="*/ 62314 w 6634293"/>
              <a:gd name="connsiteY0" fmla="*/ 7282822 h 7594208"/>
              <a:gd name="connsiteX1" fmla="*/ 10062 w 6634293"/>
              <a:gd name="connsiteY1" fmla="*/ 464010 h 7594208"/>
              <a:gd name="connsiteX2" fmla="*/ 5322291 w 6634293"/>
              <a:gd name="connsiteY2" fmla="*/ 418290 h 7594208"/>
              <a:gd name="connsiteX3" fmla="*/ 6620873 w 6634293"/>
              <a:gd name="connsiteY3" fmla="*/ 4042228 h 7594208"/>
              <a:gd name="connsiteX4" fmla="*/ 4695274 w 6634293"/>
              <a:gd name="connsiteY4" fmla="*/ 7158724 h 7594208"/>
              <a:gd name="connsiteX5" fmla="*/ 62314 w 6634293"/>
              <a:gd name="connsiteY5" fmla="*/ 7282822 h 7594208"/>
              <a:gd name="connsiteX0" fmla="*/ 62314 w 5948035"/>
              <a:gd name="connsiteY0" fmla="*/ 7282822 h 7594208"/>
              <a:gd name="connsiteX1" fmla="*/ 10062 w 5948035"/>
              <a:gd name="connsiteY1" fmla="*/ 464010 h 7594208"/>
              <a:gd name="connsiteX2" fmla="*/ 5322291 w 5948035"/>
              <a:gd name="connsiteY2" fmla="*/ 418290 h 7594208"/>
              <a:gd name="connsiteX3" fmla="*/ 5819015 w 5948035"/>
              <a:gd name="connsiteY3" fmla="*/ 3577994 h 7594208"/>
              <a:gd name="connsiteX4" fmla="*/ 4695274 w 5948035"/>
              <a:gd name="connsiteY4" fmla="*/ 7158724 h 7594208"/>
              <a:gd name="connsiteX5" fmla="*/ 62314 w 5948035"/>
              <a:gd name="connsiteY5" fmla="*/ 7282822 h 7594208"/>
              <a:gd name="connsiteX0" fmla="*/ 62314 w 6675664"/>
              <a:gd name="connsiteY0" fmla="*/ 7282822 h 7594208"/>
              <a:gd name="connsiteX1" fmla="*/ 10062 w 6675664"/>
              <a:gd name="connsiteY1" fmla="*/ 464010 h 7594208"/>
              <a:gd name="connsiteX2" fmla="*/ 5322291 w 6675664"/>
              <a:gd name="connsiteY2" fmla="*/ 418290 h 7594208"/>
              <a:gd name="connsiteX3" fmla="*/ 6663076 w 6675664"/>
              <a:gd name="connsiteY3" fmla="*/ 3662400 h 7594208"/>
              <a:gd name="connsiteX4" fmla="*/ 4695274 w 6675664"/>
              <a:gd name="connsiteY4" fmla="*/ 7158724 h 7594208"/>
              <a:gd name="connsiteX5" fmla="*/ 62314 w 6675664"/>
              <a:gd name="connsiteY5" fmla="*/ 7282822 h 7594208"/>
              <a:gd name="connsiteX0" fmla="*/ 62314 w 6675664"/>
              <a:gd name="connsiteY0" fmla="*/ 7282822 h 7594208"/>
              <a:gd name="connsiteX1" fmla="*/ 10062 w 6675664"/>
              <a:gd name="connsiteY1" fmla="*/ 464010 h 7594208"/>
              <a:gd name="connsiteX2" fmla="*/ 5322291 w 6675664"/>
              <a:gd name="connsiteY2" fmla="*/ 418290 h 7594208"/>
              <a:gd name="connsiteX3" fmla="*/ 6663076 w 6675664"/>
              <a:gd name="connsiteY3" fmla="*/ 3662400 h 7594208"/>
              <a:gd name="connsiteX4" fmla="*/ 4695274 w 6675664"/>
              <a:gd name="connsiteY4" fmla="*/ 7158724 h 7594208"/>
              <a:gd name="connsiteX5" fmla="*/ 62314 w 6675664"/>
              <a:gd name="connsiteY5" fmla="*/ 7282822 h 7594208"/>
              <a:gd name="connsiteX0" fmla="*/ 62314 w 6665676"/>
              <a:gd name="connsiteY0" fmla="*/ 7282822 h 7594208"/>
              <a:gd name="connsiteX1" fmla="*/ 10062 w 6665676"/>
              <a:gd name="connsiteY1" fmla="*/ 464010 h 7594208"/>
              <a:gd name="connsiteX2" fmla="*/ 5322291 w 6665676"/>
              <a:gd name="connsiteY2" fmla="*/ 418290 h 7594208"/>
              <a:gd name="connsiteX3" fmla="*/ 6663076 w 6665676"/>
              <a:gd name="connsiteY3" fmla="*/ 3662400 h 7594208"/>
              <a:gd name="connsiteX4" fmla="*/ 4695274 w 6665676"/>
              <a:gd name="connsiteY4" fmla="*/ 7158724 h 7594208"/>
              <a:gd name="connsiteX5" fmla="*/ 62314 w 6665676"/>
              <a:gd name="connsiteY5" fmla="*/ 7282822 h 7594208"/>
              <a:gd name="connsiteX0" fmla="*/ 62314 w 6665676"/>
              <a:gd name="connsiteY0" fmla="*/ 6906156 h 7217542"/>
              <a:gd name="connsiteX1" fmla="*/ 10062 w 6665676"/>
              <a:gd name="connsiteY1" fmla="*/ 87344 h 7217542"/>
              <a:gd name="connsiteX2" fmla="*/ 5322291 w 6665676"/>
              <a:gd name="connsiteY2" fmla="*/ 41624 h 7217542"/>
              <a:gd name="connsiteX3" fmla="*/ 6663076 w 6665676"/>
              <a:gd name="connsiteY3" fmla="*/ 3285734 h 7217542"/>
              <a:gd name="connsiteX4" fmla="*/ 4695274 w 6665676"/>
              <a:gd name="connsiteY4" fmla="*/ 6782058 h 7217542"/>
              <a:gd name="connsiteX5" fmla="*/ 62314 w 6665676"/>
              <a:gd name="connsiteY5" fmla="*/ 6906156 h 7217542"/>
              <a:gd name="connsiteX0" fmla="*/ 62314 w 6665707"/>
              <a:gd name="connsiteY0" fmla="*/ 6906156 h 7297572"/>
              <a:gd name="connsiteX1" fmla="*/ 10062 w 6665707"/>
              <a:gd name="connsiteY1" fmla="*/ 87344 h 7297572"/>
              <a:gd name="connsiteX2" fmla="*/ 5322291 w 6665707"/>
              <a:gd name="connsiteY2" fmla="*/ 41624 h 7297572"/>
              <a:gd name="connsiteX3" fmla="*/ 6663076 w 6665707"/>
              <a:gd name="connsiteY3" fmla="*/ 3285734 h 7297572"/>
              <a:gd name="connsiteX4" fmla="*/ 4709342 w 6665707"/>
              <a:gd name="connsiteY4" fmla="*/ 6894599 h 7297572"/>
              <a:gd name="connsiteX5" fmla="*/ 62314 w 6665707"/>
              <a:gd name="connsiteY5" fmla="*/ 6906156 h 7297572"/>
              <a:gd name="connsiteX0" fmla="*/ 62314 w 6665707"/>
              <a:gd name="connsiteY0" fmla="*/ 6906156 h 6915471"/>
              <a:gd name="connsiteX1" fmla="*/ 10062 w 6665707"/>
              <a:gd name="connsiteY1" fmla="*/ 87344 h 6915471"/>
              <a:gd name="connsiteX2" fmla="*/ 5322291 w 6665707"/>
              <a:gd name="connsiteY2" fmla="*/ 41624 h 6915471"/>
              <a:gd name="connsiteX3" fmla="*/ 6663076 w 6665707"/>
              <a:gd name="connsiteY3" fmla="*/ 3285734 h 6915471"/>
              <a:gd name="connsiteX4" fmla="*/ 4709342 w 6665707"/>
              <a:gd name="connsiteY4" fmla="*/ 6894599 h 6915471"/>
              <a:gd name="connsiteX5" fmla="*/ 62314 w 6665707"/>
              <a:gd name="connsiteY5" fmla="*/ 6906156 h 6915471"/>
              <a:gd name="connsiteX0" fmla="*/ 62314 w 6666137"/>
              <a:gd name="connsiteY0" fmla="*/ 6906156 h 6915471"/>
              <a:gd name="connsiteX1" fmla="*/ 10062 w 6666137"/>
              <a:gd name="connsiteY1" fmla="*/ 87344 h 6915471"/>
              <a:gd name="connsiteX2" fmla="*/ 5322291 w 6666137"/>
              <a:gd name="connsiteY2" fmla="*/ 41624 h 6915471"/>
              <a:gd name="connsiteX3" fmla="*/ 6663076 w 6666137"/>
              <a:gd name="connsiteY3" fmla="*/ 3285734 h 6915471"/>
              <a:gd name="connsiteX4" fmla="*/ 4709342 w 6666137"/>
              <a:gd name="connsiteY4" fmla="*/ 6894599 h 6915471"/>
              <a:gd name="connsiteX5" fmla="*/ 62314 w 6666137"/>
              <a:gd name="connsiteY5" fmla="*/ 6906156 h 6915471"/>
              <a:gd name="connsiteX0" fmla="*/ 62314 w 6667450"/>
              <a:gd name="connsiteY0" fmla="*/ 6906156 h 6942431"/>
              <a:gd name="connsiteX1" fmla="*/ 10062 w 6667450"/>
              <a:gd name="connsiteY1" fmla="*/ 87344 h 6942431"/>
              <a:gd name="connsiteX2" fmla="*/ 5322291 w 6667450"/>
              <a:gd name="connsiteY2" fmla="*/ 41624 h 6942431"/>
              <a:gd name="connsiteX3" fmla="*/ 6663076 w 6667450"/>
              <a:gd name="connsiteY3" fmla="*/ 3285734 h 6942431"/>
              <a:gd name="connsiteX4" fmla="*/ 5018831 w 6667450"/>
              <a:gd name="connsiteY4" fmla="*/ 6936802 h 6942431"/>
              <a:gd name="connsiteX5" fmla="*/ 62314 w 6667450"/>
              <a:gd name="connsiteY5" fmla="*/ 6906156 h 6942431"/>
              <a:gd name="connsiteX0" fmla="*/ 62314 w 6667368"/>
              <a:gd name="connsiteY0" fmla="*/ 6906156 h 6942431"/>
              <a:gd name="connsiteX1" fmla="*/ 10062 w 6667368"/>
              <a:gd name="connsiteY1" fmla="*/ 87344 h 6942431"/>
              <a:gd name="connsiteX2" fmla="*/ 5322291 w 6667368"/>
              <a:gd name="connsiteY2" fmla="*/ 41624 h 6942431"/>
              <a:gd name="connsiteX3" fmla="*/ 6663076 w 6667368"/>
              <a:gd name="connsiteY3" fmla="*/ 3285734 h 6942431"/>
              <a:gd name="connsiteX4" fmla="*/ 5018831 w 6667368"/>
              <a:gd name="connsiteY4" fmla="*/ 6936802 h 6942431"/>
              <a:gd name="connsiteX5" fmla="*/ 62314 w 6667368"/>
              <a:gd name="connsiteY5" fmla="*/ 6906156 h 6942431"/>
              <a:gd name="connsiteX0" fmla="*/ 62314 w 6695347"/>
              <a:gd name="connsiteY0" fmla="*/ 6906156 h 6942431"/>
              <a:gd name="connsiteX1" fmla="*/ 10062 w 6695347"/>
              <a:gd name="connsiteY1" fmla="*/ 87344 h 6942431"/>
              <a:gd name="connsiteX2" fmla="*/ 5322291 w 6695347"/>
              <a:gd name="connsiteY2" fmla="*/ 41624 h 6942431"/>
              <a:gd name="connsiteX3" fmla="*/ 6691212 w 6695347"/>
              <a:gd name="connsiteY3" fmla="*/ 3510817 h 6942431"/>
              <a:gd name="connsiteX4" fmla="*/ 5018831 w 6695347"/>
              <a:gd name="connsiteY4" fmla="*/ 6936802 h 6942431"/>
              <a:gd name="connsiteX5" fmla="*/ 62314 w 6695347"/>
              <a:gd name="connsiteY5" fmla="*/ 6906156 h 6942431"/>
              <a:gd name="connsiteX0" fmla="*/ 62314 w 6691212"/>
              <a:gd name="connsiteY0" fmla="*/ 6906156 h 6942431"/>
              <a:gd name="connsiteX1" fmla="*/ 10062 w 6691212"/>
              <a:gd name="connsiteY1" fmla="*/ 87344 h 6942431"/>
              <a:gd name="connsiteX2" fmla="*/ 5322291 w 6691212"/>
              <a:gd name="connsiteY2" fmla="*/ 41624 h 6942431"/>
              <a:gd name="connsiteX3" fmla="*/ 6691212 w 6691212"/>
              <a:gd name="connsiteY3" fmla="*/ 3510817 h 6942431"/>
              <a:gd name="connsiteX4" fmla="*/ 5018831 w 6691212"/>
              <a:gd name="connsiteY4" fmla="*/ 6936802 h 6942431"/>
              <a:gd name="connsiteX5" fmla="*/ 62314 w 6691212"/>
              <a:gd name="connsiteY5" fmla="*/ 6906156 h 6942431"/>
              <a:gd name="connsiteX0" fmla="*/ 62314 w 6691212"/>
              <a:gd name="connsiteY0" fmla="*/ 6906156 h 6942431"/>
              <a:gd name="connsiteX1" fmla="*/ 10062 w 6691212"/>
              <a:gd name="connsiteY1" fmla="*/ 87344 h 6942431"/>
              <a:gd name="connsiteX2" fmla="*/ 5322291 w 6691212"/>
              <a:gd name="connsiteY2" fmla="*/ 41624 h 6942431"/>
              <a:gd name="connsiteX3" fmla="*/ 6691212 w 6691212"/>
              <a:gd name="connsiteY3" fmla="*/ 3510817 h 6942431"/>
              <a:gd name="connsiteX4" fmla="*/ 5018831 w 6691212"/>
              <a:gd name="connsiteY4" fmla="*/ 6936802 h 6942431"/>
              <a:gd name="connsiteX5" fmla="*/ 62314 w 6691212"/>
              <a:gd name="connsiteY5" fmla="*/ 6906156 h 6942431"/>
              <a:gd name="connsiteX0" fmla="*/ 5233 w 6704470"/>
              <a:gd name="connsiteY0" fmla="*/ 6906156 h 6942431"/>
              <a:gd name="connsiteX1" fmla="*/ 23320 w 6704470"/>
              <a:gd name="connsiteY1" fmla="*/ 87344 h 6942431"/>
              <a:gd name="connsiteX2" fmla="*/ 5335549 w 6704470"/>
              <a:gd name="connsiteY2" fmla="*/ 41624 h 6942431"/>
              <a:gd name="connsiteX3" fmla="*/ 6704470 w 6704470"/>
              <a:gd name="connsiteY3" fmla="*/ 3510817 h 6942431"/>
              <a:gd name="connsiteX4" fmla="*/ 5032089 w 6704470"/>
              <a:gd name="connsiteY4" fmla="*/ 6936802 h 6942431"/>
              <a:gd name="connsiteX5" fmla="*/ 5233 w 6704470"/>
              <a:gd name="connsiteY5" fmla="*/ 6906156 h 6942431"/>
              <a:gd name="connsiteX0" fmla="*/ 5233 w 6704470"/>
              <a:gd name="connsiteY0" fmla="*/ 6869219 h 6905494"/>
              <a:gd name="connsiteX1" fmla="*/ 23320 w 6704470"/>
              <a:gd name="connsiteY1" fmla="*/ 50407 h 6905494"/>
              <a:gd name="connsiteX2" fmla="*/ 5335549 w 6704470"/>
              <a:gd name="connsiteY2" fmla="*/ 4687 h 6905494"/>
              <a:gd name="connsiteX3" fmla="*/ 6704470 w 6704470"/>
              <a:gd name="connsiteY3" fmla="*/ 3473880 h 6905494"/>
              <a:gd name="connsiteX4" fmla="*/ 5032089 w 6704470"/>
              <a:gd name="connsiteY4" fmla="*/ 6899865 h 6905494"/>
              <a:gd name="connsiteX5" fmla="*/ 5233 w 6704470"/>
              <a:gd name="connsiteY5" fmla="*/ 6869219 h 6905494"/>
              <a:gd name="connsiteX0" fmla="*/ 2 w 6699239"/>
              <a:gd name="connsiteY0" fmla="*/ 6878883 h 6915158"/>
              <a:gd name="connsiteX1" fmla="*/ 32157 w 6699239"/>
              <a:gd name="connsiteY1" fmla="*/ 17868 h 6915158"/>
              <a:gd name="connsiteX2" fmla="*/ 5330318 w 6699239"/>
              <a:gd name="connsiteY2" fmla="*/ 14351 h 6915158"/>
              <a:gd name="connsiteX3" fmla="*/ 6699239 w 6699239"/>
              <a:gd name="connsiteY3" fmla="*/ 3483544 h 6915158"/>
              <a:gd name="connsiteX4" fmla="*/ 5026858 w 6699239"/>
              <a:gd name="connsiteY4" fmla="*/ 6909529 h 6915158"/>
              <a:gd name="connsiteX5" fmla="*/ 2 w 6699239"/>
              <a:gd name="connsiteY5" fmla="*/ 6878883 h 6915158"/>
              <a:gd name="connsiteX0" fmla="*/ 25332 w 6724569"/>
              <a:gd name="connsiteY0" fmla="*/ 6878883 h 6915158"/>
              <a:gd name="connsiteX1" fmla="*/ 15284 w 6724569"/>
              <a:gd name="connsiteY1" fmla="*/ 17868 h 6915158"/>
              <a:gd name="connsiteX2" fmla="*/ 5355648 w 6724569"/>
              <a:gd name="connsiteY2" fmla="*/ 14351 h 6915158"/>
              <a:gd name="connsiteX3" fmla="*/ 6724569 w 6724569"/>
              <a:gd name="connsiteY3" fmla="*/ 3483544 h 6915158"/>
              <a:gd name="connsiteX4" fmla="*/ 5052188 w 6724569"/>
              <a:gd name="connsiteY4" fmla="*/ 6909529 h 6915158"/>
              <a:gd name="connsiteX5" fmla="*/ 25332 w 6724569"/>
              <a:gd name="connsiteY5" fmla="*/ 6878883 h 6915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24569" h="6915158">
                <a:moveTo>
                  <a:pt x="25332" y="6878883"/>
                </a:moveTo>
                <a:cubicBezTo>
                  <a:pt x="28234" y="6860377"/>
                  <a:pt x="-25356" y="169180"/>
                  <a:pt x="15284" y="17868"/>
                </a:cubicBezTo>
                <a:cubicBezTo>
                  <a:pt x="27789" y="-6835"/>
                  <a:pt x="5365529" y="-3903"/>
                  <a:pt x="5355648" y="14351"/>
                </a:cubicBezTo>
                <a:cubicBezTo>
                  <a:pt x="6246099" y="904802"/>
                  <a:pt x="6716531" y="2120987"/>
                  <a:pt x="6724569" y="3483544"/>
                </a:cubicBezTo>
                <a:cubicBezTo>
                  <a:pt x="6704472" y="4663220"/>
                  <a:pt x="6097383" y="6047214"/>
                  <a:pt x="5052188" y="6909529"/>
                </a:cubicBezTo>
                <a:cubicBezTo>
                  <a:pt x="5062069" y="6927783"/>
                  <a:pt x="22430" y="6897389"/>
                  <a:pt x="25332" y="6878883"/>
                </a:cubicBezTo>
                <a:close/>
              </a:path>
            </a:pathLst>
          </a:custGeom>
          <a:solidFill>
            <a:srgbClr val="0055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5" name="Rectangle 4">
            <a:extLst>
              <a:ext uri="{FF2B5EF4-FFF2-40B4-BE49-F238E27FC236}">
                <a16:creationId xmlns:a16="http://schemas.microsoft.com/office/drawing/2014/main" id="{ADA969F7-90D7-B983-0990-167C90932287}"/>
              </a:ext>
            </a:extLst>
          </p:cNvPr>
          <p:cNvSpPr/>
          <p:nvPr userDrawn="1"/>
        </p:nvSpPr>
        <p:spPr>
          <a:xfrm>
            <a:off x="0" y="6600499"/>
            <a:ext cx="9144000" cy="257503"/>
          </a:xfrm>
          <a:prstGeom prst="rect">
            <a:avLst/>
          </a:prstGeom>
          <a:solidFill>
            <a:srgbClr val="B5C5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dirty="0"/>
          </a:p>
        </p:txBody>
      </p:sp>
      <p:sp>
        <p:nvSpPr>
          <p:cNvPr id="8" name="Title 1">
            <a:extLst>
              <a:ext uri="{FF2B5EF4-FFF2-40B4-BE49-F238E27FC236}">
                <a16:creationId xmlns:a16="http://schemas.microsoft.com/office/drawing/2014/main" id="{1FE0618D-605B-5F05-F366-A123418F64EA}"/>
              </a:ext>
            </a:extLst>
          </p:cNvPr>
          <p:cNvSpPr>
            <a:spLocks noGrp="1"/>
          </p:cNvSpPr>
          <p:nvPr>
            <p:ph type="title" hasCustomPrompt="1"/>
          </p:nvPr>
        </p:nvSpPr>
        <p:spPr>
          <a:xfrm>
            <a:off x="5779010" y="1055077"/>
            <a:ext cx="3011101" cy="769442"/>
          </a:xfrm>
        </p:spPr>
        <p:txBody>
          <a:bodyPr anchor="b">
            <a:normAutofit/>
          </a:bodyPr>
          <a:lstStyle>
            <a:lvl1pPr>
              <a:defRPr sz="2475" b="1" i="0">
                <a:solidFill>
                  <a:srgbClr val="004279"/>
                </a:solidFill>
                <a:latin typeface="Arial" panose="020B0604020202020204" pitchFamily="34" charset="0"/>
                <a:cs typeface="Arial" panose="020B0604020202020204" pitchFamily="34" charset="0"/>
              </a:defRPr>
            </a:lvl1pPr>
          </a:lstStyle>
          <a:p>
            <a:r>
              <a:rPr lang="en-US" dirty="0"/>
              <a:t>INSERT TITLE</a:t>
            </a:r>
          </a:p>
        </p:txBody>
      </p:sp>
      <p:sp>
        <p:nvSpPr>
          <p:cNvPr id="9" name="Text Placeholder 3">
            <a:extLst>
              <a:ext uri="{FF2B5EF4-FFF2-40B4-BE49-F238E27FC236}">
                <a16:creationId xmlns:a16="http://schemas.microsoft.com/office/drawing/2014/main" id="{94E52F27-9D50-4DA3-973D-32737E9A8BD1}"/>
              </a:ext>
            </a:extLst>
          </p:cNvPr>
          <p:cNvSpPr>
            <a:spLocks noGrp="1"/>
          </p:cNvSpPr>
          <p:nvPr>
            <p:ph type="body" sz="half" idx="2" hasCustomPrompt="1"/>
          </p:nvPr>
        </p:nvSpPr>
        <p:spPr>
          <a:xfrm>
            <a:off x="5779010" y="2199700"/>
            <a:ext cx="2949178" cy="3811588"/>
          </a:xfrm>
        </p:spPr>
        <p:txBody>
          <a:bodyPr>
            <a:normAutofit/>
          </a:bodyPr>
          <a:lstStyle>
            <a:lvl1pPr marL="0" indent="0">
              <a:buNone/>
              <a:defRPr sz="788">
                <a:latin typeface="Arial" panose="020B0604020202020204" pitchFamily="34" charset="0"/>
                <a:cs typeface="Arial" panose="020B0604020202020204" pitchFamily="34" charset="0"/>
              </a:defRPr>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en-US" dirty="0"/>
              <a:t>Click to add text</a:t>
            </a:r>
          </a:p>
        </p:txBody>
      </p:sp>
    </p:spTree>
    <p:extLst>
      <p:ext uri="{BB962C8B-B14F-4D97-AF65-F5344CB8AC3E}">
        <p14:creationId xmlns:p14="http://schemas.microsoft.com/office/powerpoint/2010/main" val="12332988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theme" Target="../theme/theme2.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74954" y="659129"/>
            <a:ext cx="7994091" cy="1122680"/>
          </a:xfrm>
          <a:prstGeom prst="rect">
            <a:avLst/>
          </a:prstGeom>
        </p:spPr>
        <p:txBody>
          <a:bodyPr wrap="square" lIns="0" tIns="0" rIns="0" bIns="0">
            <a:spAutoFit/>
          </a:bodyPr>
          <a:lstStyle>
            <a:lvl1pPr>
              <a:defRPr sz="4400" b="1" i="0">
                <a:solidFill>
                  <a:schemeClr val="tx1"/>
                </a:solidFill>
                <a:latin typeface="Arial"/>
                <a:cs typeface="Arial"/>
              </a:defRPr>
            </a:lvl1pPr>
          </a:lstStyle>
          <a:p>
            <a:endParaRPr/>
          </a:p>
        </p:txBody>
      </p:sp>
      <p:sp>
        <p:nvSpPr>
          <p:cNvPr id="3" name="Holder 3"/>
          <p:cNvSpPr>
            <a:spLocks noGrp="1"/>
          </p:cNvSpPr>
          <p:nvPr>
            <p:ph type="body" idx="1"/>
          </p:nvPr>
        </p:nvSpPr>
        <p:spPr>
          <a:xfrm>
            <a:off x="764235" y="2388184"/>
            <a:ext cx="7319645" cy="3126104"/>
          </a:xfrm>
          <a:prstGeom prst="rect">
            <a:avLst/>
          </a:prstGeom>
        </p:spPr>
        <p:txBody>
          <a:bodyPr wrap="square" lIns="0" tIns="0" rIns="0" bIns="0">
            <a:spAutoFit/>
          </a:bodyPr>
          <a:lstStyle>
            <a:lvl1pPr>
              <a:defRPr sz="3200" b="0" i="0">
                <a:solidFill>
                  <a:schemeClr val="tx1"/>
                </a:solidFill>
                <a:latin typeface="Arial MT"/>
                <a:cs typeface="Arial MT"/>
              </a:defRPr>
            </a:lvl1pPr>
          </a:lstStyle>
          <a:p>
            <a:endParaRPr/>
          </a:p>
        </p:txBody>
      </p:sp>
      <p:sp>
        <p:nvSpPr>
          <p:cNvPr id="4" name="Holder 4"/>
          <p:cNvSpPr>
            <a:spLocks noGrp="1"/>
          </p:cNvSpPr>
          <p:nvPr>
            <p:ph type="ftr" sz="quarter" idx="5"/>
          </p:nvPr>
        </p:nvSpPr>
        <p:spPr>
          <a:xfrm>
            <a:off x="3108960" y="6377940"/>
            <a:ext cx="292608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6377940"/>
            <a:ext cx="210312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2/4/2026</a:t>
            </a:fld>
            <a:endParaRPr lang="en-US"/>
          </a:p>
        </p:txBody>
      </p:sp>
      <p:sp>
        <p:nvSpPr>
          <p:cNvPr id="6" name="Holder 6"/>
          <p:cNvSpPr>
            <a:spLocks noGrp="1"/>
          </p:cNvSpPr>
          <p:nvPr>
            <p:ph type="sldNum" sz="quarter" idx="7"/>
          </p:nvPr>
        </p:nvSpPr>
        <p:spPr>
          <a:xfrm>
            <a:off x="6583680" y="6377940"/>
            <a:ext cx="210312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72A51D-76C5-F95B-47B8-E59B71E104D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52B722F-F60F-9C9F-A0B9-3E5368243D2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39C8D2-A5D6-F84B-7F45-0A3FCD9ED4D0}"/>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CC825FC6-C7D8-4B94-852A-AB0F0B0DDCDC}" type="datetimeFigureOut">
              <a:rPr lang="en-US" smtClean="0"/>
              <a:t>2/4/2026</a:t>
            </a:fld>
            <a:endParaRPr lang="en-US"/>
          </a:p>
        </p:txBody>
      </p:sp>
      <p:sp>
        <p:nvSpPr>
          <p:cNvPr id="5" name="Footer Placeholder 4">
            <a:extLst>
              <a:ext uri="{FF2B5EF4-FFF2-40B4-BE49-F238E27FC236}">
                <a16:creationId xmlns:a16="http://schemas.microsoft.com/office/drawing/2014/main" id="{25F936D9-7334-FAF9-CC15-BEAF2CC52CC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25D5C64-1583-0163-D72D-3CE23A1BBC26}"/>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0415B33C-B406-4B7F-8863-94A3F8377047}" type="slidenum">
              <a:rPr lang="en-US" smtClean="0"/>
              <a:t>‹#›</a:t>
            </a:fld>
            <a:endParaRPr lang="en-US"/>
          </a:p>
        </p:txBody>
      </p:sp>
    </p:spTree>
    <p:extLst>
      <p:ext uri="{BB962C8B-B14F-4D97-AF65-F5344CB8AC3E}">
        <p14:creationId xmlns:p14="http://schemas.microsoft.com/office/powerpoint/2010/main" val="4095127862"/>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mailto:program.intake@usda.gov" TargetMode="External"/><Relationship Id="rId5" Type="http://schemas.openxmlformats.org/officeDocument/2006/relationships/hyperlink" Target="http://www.ascr.usda.gov/complaint_filing_cust.html" TargetMode="External"/><Relationship Id="rId4" Type="http://schemas.openxmlformats.org/officeDocument/2006/relationships/hyperlink" Target="http://www.ocio.usda.gov/sites/default/files/docs/2012/Complain_combined_6_8_12.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mailto:nvinacco@hcfb.org" TargetMode="External"/><Relationship Id="rId2" Type="http://schemas.openxmlformats.org/officeDocument/2006/relationships/image" Target="../media/image2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50"/>
            <a:ext cx="9144000" cy="6858000"/>
            <a:chOff x="0" y="50"/>
            <a:chExt cx="9144000" cy="6858000"/>
          </a:xfrm>
        </p:grpSpPr>
        <p:pic>
          <p:nvPicPr>
            <p:cNvPr id="3" name="object 3"/>
            <p:cNvPicPr/>
            <p:nvPr/>
          </p:nvPicPr>
          <p:blipFill>
            <a:blip r:embed="rId3" cstate="print"/>
            <a:stretch>
              <a:fillRect/>
            </a:stretch>
          </p:blipFill>
          <p:spPr>
            <a:xfrm>
              <a:off x="0" y="50"/>
              <a:ext cx="9144000" cy="6857873"/>
            </a:xfrm>
            <a:prstGeom prst="rect">
              <a:avLst/>
            </a:prstGeom>
          </p:spPr>
        </p:pic>
        <p:sp>
          <p:nvSpPr>
            <p:cNvPr id="4" name="object 4"/>
            <p:cNvSpPr/>
            <p:nvPr/>
          </p:nvSpPr>
          <p:spPr>
            <a:xfrm>
              <a:off x="0" y="4251960"/>
              <a:ext cx="9141460" cy="2077720"/>
            </a:xfrm>
            <a:custGeom>
              <a:avLst/>
              <a:gdLst/>
              <a:ahLst/>
              <a:cxnLst/>
              <a:rect l="l" t="t" r="r" b="b"/>
              <a:pathLst>
                <a:path w="9141460" h="2077720">
                  <a:moveTo>
                    <a:pt x="9140952" y="0"/>
                  </a:moveTo>
                  <a:lnTo>
                    <a:pt x="0" y="0"/>
                  </a:lnTo>
                  <a:lnTo>
                    <a:pt x="0" y="2077212"/>
                  </a:lnTo>
                  <a:lnTo>
                    <a:pt x="9140952" y="2077212"/>
                  </a:lnTo>
                  <a:lnTo>
                    <a:pt x="9140952" y="0"/>
                  </a:lnTo>
                  <a:close/>
                </a:path>
              </a:pathLst>
            </a:custGeom>
            <a:solidFill>
              <a:srgbClr val="EDEBE0">
                <a:alpha val="94900"/>
              </a:srgbClr>
            </a:solidFill>
          </p:spPr>
          <p:txBody>
            <a:bodyPr wrap="square" lIns="0" tIns="0" rIns="0" bIns="0" rtlCol="0"/>
            <a:lstStyle/>
            <a:p>
              <a:endParaRPr/>
            </a:p>
          </p:txBody>
        </p:sp>
        <p:sp>
          <p:nvSpPr>
            <p:cNvPr id="5" name="object 5"/>
            <p:cNvSpPr/>
            <p:nvPr/>
          </p:nvSpPr>
          <p:spPr>
            <a:xfrm>
              <a:off x="761" y="4127754"/>
              <a:ext cx="9142095" cy="2322830"/>
            </a:xfrm>
            <a:custGeom>
              <a:avLst/>
              <a:gdLst/>
              <a:ahLst/>
              <a:cxnLst/>
              <a:rect l="l" t="t" r="r" b="b"/>
              <a:pathLst>
                <a:path w="9142095" h="2322829">
                  <a:moveTo>
                    <a:pt x="0" y="0"/>
                  </a:moveTo>
                  <a:lnTo>
                    <a:pt x="9141587" y="0"/>
                  </a:lnTo>
                </a:path>
                <a:path w="9142095" h="2322829">
                  <a:moveTo>
                    <a:pt x="0" y="2322576"/>
                  </a:moveTo>
                  <a:lnTo>
                    <a:pt x="9141587" y="2322576"/>
                  </a:lnTo>
                </a:path>
              </a:pathLst>
            </a:custGeom>
            <a:ln w="50800">
              <a:solidFill>
                <a:srgbClr val="EDEBE0"/>
              </a:solidFill>
            </a:ln>
          </p:spPr>
          <p:txBody>
            <a:bodyPr wrap="square" lIns="0" tIns="0" rIns="0" bIns="0" rtlCol="0"/>
            <a:lstStyle/>
            <a:p>
              <a:endParaRPr/>
            </a:p>
          </p:txBody>
        </p:sp>
      </p:grpSp>
      <p:sp>
        <p:nvSpPr>
          <p:cNvPr id="6" name="object 6"/>
          <p:cNvSpPr txBox="1">
            <a:spLocks noGrp="1"/>
          </p:cNvSpPr>
          <p:nvPr>
            <p:ph type="subTitle" idx="4"/>
          </p:nvPr>
        </p:nvSpPr>
        <p:spPr>
          <a:prstGeom prst="rect">
            <a:avLst/>
          </a:prstGeom>
        </p:spPr>
        <p:txBody>
          <a:bodyPr vert="horz" wrap="square" lIns="0" tIns="444500" rIns="0" bIns="0" rtlCol="0">
            <a:spAutoFit/>
          </a:bodyPr>
          <a:lstStyle/>
          <a:p>
            <a:pPr algn="ctr">
              <a:lnSpc>
                <a:spcPct val="100000"/>
              </a:lnSpc>
              <a:spcBef>
                <a:spcPts val="3500"/>
              </a:spcBef>
            </a:pPr>
            <a:r>
              <a:rPr sz="6000" b="1" dirty="0">
                <a:solidFill>
                  <a:srgbClr val="124479"/>
                </a:solidFill>
                <a:latin typeface="Arial"/>
                <a:cs typeface="Arial"/>
              </a:rPr>
              <a:t>Civil </a:t>
            </a:r>
            <a:r>
              <a:rPr sz="6000" b="1" spc="-10" dirty="0">
                <a:solidFill>
                  <a:srgbClr val="124479"/>
                </a:solidFill>
                <a:latin typeface="Arial"/>
                <a:cs typeface="Arial"/>
              </a:rPr>
              <a:t>Rights</a:t>
            </a:r>
            <a:endParaRPr sz="6000">
              <a:latin typeface="Arial"/>
              <a:cs typeface="Arial"/>
            </a:endParaRPr>
          </a:p>
          <a:p>
            <a:pPr algn="ctr">
              <a:lnSpc>
                <a:spcPct val="100000"/>
              </a:lnSpc>
              <a:spcBef>
                <a:spcPts val="1235"/>
              </a:spcBef>
            </a:pPr>
            <a:r>
              <a:rPr sz="2200" dirty="0">
                <a:solidFill>
                  <a:srgbClr val="585858"/>
                </a:solidFill>
              </a:rPr>
              <a:t>Annual</a:t>
            </a:r>
            <a:r>
              <a:rPr sz="2200" spc="-110" dirty="0">
                <a:solidFill>
                  <a:srgbClr val="585858"/>
                </a:solidFill>
              </a:rPr>
              <a:t> </a:t>
            </a:r>
            <a:r>
              <a:rPr sz="2200" dirty="0">
                <a:solidFill>
                  <a:srgbClr val="585858"/>
                </a:solidFill>
              </a:rPr>
              <a:t>Civil</a:t>
            </a:r>
            <a:r>
              <a:rPr sz="2200" spc="-65" dirty="0">
                <a:solidFill>
                  <a:srgbClr val="585858"/>
                </a:solidFill>
              </a:rPr>
              <a:t> </a:t>
            </a:r>
            <a:r>
              <a:rPr sz="2200" dirty="0">
                <a:solidFill>
                  <a:srgbClr val="585858"/>
                </a:solidFill>
              </a:rPr>
              <a:t>Rights</a:t>
            </a:r>
            <a:r>
              <a:rPr sz="2200" spc="-100" dirty="0">
                <a:solidFill>
                  <a:srgbClr val="585858"/>
                </a:solidFill>
              </a:rPr>
              <a:t> </a:t>
            </a:r>
            <a:r>
              <a:rPr sz="2200" spc="-10" dirty="0">
                <a:solidFill>
                  <a:srgbClr val="585858"/>
                </a:solidFill>
              </a:rPr>
              <a:t>Training</a:t>
            </a:r>
            <a:r>
              <a:rPr sz="2200" spc="-50" dirty="0">
                <a:solidFill>
                  <a:srgbClr val="585858"/>
                </a:solidFill>
              </a:rPr>
              <a:t> </a:t>
            </a:r>
            <a:r>
              <a:rPr sz="2200" dirty="0">
                <a:solidFill>
                  <a:srgbClr val="585858"/>
                </a:solidFill>
              </a:rPr>
              <a:t>for</a:t>
            </a:r>
            <a:r>
              <a:rPr sz="2200" spc="-90" dirty="0">
                <a:solidFill>
                  <a:srgbClr val="585858"/>
                </a:solidFill>
              </a:rPr>
              <a:t> </a:t>
            </a:r>
            <a:r>
              <a:rPr sz="2200" spc="-10" dirty="0">
                <a:solidFill>
                  <a:srgbClr val="585858"/>
                </a:solidFill>
              </a:rPr>
              <a:t>TEFAP</a:t>
            </a:r>
            <a:r>
              <a:rPr sz="2200" spc="-90" dirty="0">
                <a:solidFill>
                  <a:srgbClr val="585858"/>
                </a:solidFill>
              </a:rPr>
              <a:t> </a:t>
            </a:r>
            <a:r>
              <a:rPr sz="2200" dirty="0">
                <a:solidFill>
                  <a:srgbClr val="585858"/>
                </a:solidFill>
              </a:rPr>
              <a:t>and</a:t>
            </a:r>
            <a:r>
              <a:rPr sz="2200" spc="-55" dirty="0">
                <a:solidFill>
                  <a:srgbClr val="585858"/>
                </a:solidFill>
              </a:rPr>
              <a:t> </a:t>
            </a:r>
            <a:r>
              <a:rPr sz="2200" spc="-20" dirty="0">
                <a:solidFill>
                  <a:srgbClr val="585858"/>
                </a:solidFill>
              </a:rPr>
              <a:t>CSFP</a:t>
            </a:r>
            <a:r>
              <a:rPr sz="2200" spc="-155" dirty="0">
                <a:solidFill>
                  <a:srgbClr val="585858"/>
                </a:solidFill>
              </a:rPr>
              <a:t> </a:t>
            </a:r>
            <a:r>
              <a:rPr sz="2200" spc="-10" dirty="0">
                <a:solidFill>
                  <a:srgbClr val="585858"/>
                </a:solidFill>
              </a:rPr>
              <a:t>Agencies</a:t>
            </a:r>
            <a:endParaRPr sz="22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4569712" y="0"/>
            <a:ext cx="4574287" cy="6857999"/>
          </a:xfrm>
          <a:prstGeom prst="rect">
            <a:avLst/>
          </a:prstGeom>
        </p:spPr>
      </p:pic>
      <p:sp>
        <p:nvSpPr>
          <p:cNvPr id="3" name="object 3"/>
          <p:cNvSpPr txBox="1">
            <a:spLocks noGrp="1"/>
          </p:cNvSpPr>
          <p:nvPr>
            <p:ph type="title"/>
          </p:nvPr>
        </p:nvSpPr>
        <p:spPr>
          <a:xfrm>
            <a:off x="4885690" y="293573"/>
            <a:ext cx="1425575" cy="514350"/>
          </a:xfrm>
          <a:prstGeom prst="rect">
            <a:avLst/>
          </a:prstGeom>
        </p:spPr>
        <p:txBody>
          <a:bodyPr vert="horz" wrap="square" lIns="0" tIns="13335" rIns="0" bIns="0" rtlCol="0">
            <a:spAutoFit/>
          </a:bodyPr>
          <a:lstStyle/>
          <a:p>
            <a:pPr marL="12700">
              <a:lnSpc>
                <a:spcPct val="100000"/>
              </a:lnSpc>
              <a:spcBef>
                <a:spcPts val="105"/>
              </a:spcBef>
            </a:pPr>
            <a:r>
              <a:rPr sz="3200" b="0" spc="-10" dirty="0">
                <a:solidFill>
                  <a:srgbClr val="FFFFFF"/>
                </a:solidFill>
                <a:latin typeface="Arial MT"/>
                <a:cs typeface="Arial MT"/>
              </a:rPr>
              <a:t>Agenda</a:t>
            </a:r>
            <a:endParaRPr sz="3200">
              <a:latin typeface="Arial MT"/>
              <a:cs typeface="Arial MT"/>
            </a:endParaRPr>
          </a:p>
        </p:txBody>
      </p:sp>
      <p:sp>
        <p:nvSpPr>
          <p:cNvPr id="4" name="object 4"/>
          <p:cNvSpPr txBox="1"/>
          <p:nvPr/>
        </p:nvSpPr>
        <p:spPr>
          <a:xfrm>
            <a:off x="4800600" y="914400"/>
            <a:ext cx="3658870" cy="5295680"/>
          </a:xfrm>
          <a:prstGeom prst="rect">
            <a:avLst/>
          </a:prstGeom>
        </p:spPr>
        <p:txBody>
          <a:bodyPr vert="horz" wrap="square" lIns="0" tIns="122555" rIns="0" bIns="0" rtlCol="0">
            <a:spAutoFit/>
          </a:bodyPr>
          <a:lstStyle/>
          <a:p>
            <a:pPr marL="354965" indent="-342265">
              <a:lnSpc>
                <a:spcPct val="100000"/>
              </a:lnSpc>
              <a:spcBef>
                <a:spcPts val="965"/>
              </a:spcBef>
              <a:buChar char="•"/>
              <a:tabLst>
                <a:tab pos="354965" algn="l"/>
              </a:tabLst>
            </a:pPr>
            <a:r>
              <a:rPr sz="2400" dirty="0">
                <a:solidFill>
                  <a:srgbClr val="FFFFFF"/>
                </a:solidFill>
                <a:latin typeface="Arial MT"/>
                <a:cs typeface="Arial MT"/>
              </a:rPr>
              <a:t>What</a:t>
            </a:r>
            <a:r>
              <a:rPr sz="2400" spc="-10" dirty="0">
                <a:solidFill>
                  <a:srgbClr val="FFFFFF"/>
                </a:solidFill>
                <a:latin typeface="Arial MT"/>
                <a:cs typeface="Arial MT"/>
              </a:rPr>
              <a:t> </a:t>
            </a:r>
            <a:r>
              <a:rPr sz="2400" dirty="0">
                <a:solidFill>
                  <a:srgbClr val="FFFFFF"/>
                </a:solidFill>
                <a:latin typeface="Arial MT"/>
                <a:cs typeface="Arial MT"/>
              </a:rPr>
              <a:t>is</a:t>
            </a:r>
            <a:r>
              <a:rPr sz="2400" spc="-10" dirty="0">
                <a:solidFill>
                  <a:srgbClr val="FFFFFF"/>
                </a:solidFill>
                <a:latin typeface="Arial MT"/>
                <a:cs typeface="Arial MT"/>
              </a:rPr>
              <a:t> Discrimination?</a:t>
            </a:r>
            <a:endParaRPr lang="en-US" sz="2400" spc="-10" dirty="0">
              <a:solidFill>
                <a:srgbClr val="FFFFFF"/>
              </a:solidFill>
              <a:latin typeface="Arial MT"/>
              <a:cs typeface="Arial MT"/>
            </a:endParaRPr>
          </a:p>
          <a:p>
            <a:pPr marL="354965" indent="-342265">
              <a:spcBef>
                <a:spcPts val="965"/>
              </a:spcBef>
              <a:buFontTx/>
              <a:buChar char="•"/>
              <a:tabLst>
                <a:tab pos="354965" algn="l"/>
              </a:tabLst>
            </a:pPr>
            <a:r>
              <a:rPr lang="en-US" sz="2400" dirty="0">
                <a:solidFill>
                  <a:srgbClr val="F1F1F1"/>
                </a:solidFill>
                <a:latin typeface="Arial MT"/>
                <a:cs typeface="Arial MT"/>
              </a:rPr>
              <a:t>Beneficiary Notice and Protections</a:t>
            </a:r>
            <a:endParaRPr sz="2400" dirty="0">
              <a:latin typeface="Arial MT"/>
              <a:cs typeface="Arial MT"/>
            </a:endParaRPr>
          </a:p>
          <a:p>
            <a:pPr marL="355600" marR="391160" indent="-342900">
              <a:lnSpc>
                <a:spcPct val="110000"/>
              </a:lnSpc>
              <a:spcBef>
                <a:spcPts val="580"/>
              </a:spcBef>
              <a:buChar char="•"/>
              <a:tabLst>
                <a:tab pos="355600" algn="l"/>
              </a:tabLst>
            </a:pPr>
            <a:r>
              <a:rPr sz="2400" dirty="0">
                <a:solidFill>
                  <a:srgbClr val="FFFFFF"/>
                </a:solidFill>
                <a:latin typeface="Arial MT"/>
                <a:cs typeface="Arial MT"/>
              </a:rPr>
              <a:t>Collection</a:t>
            </a:r>
            <a:r>
              <a:rPr sz="2400" spc="-40" dirty="0">
                <a:solidFill>
                  <a:srgbClr val="FFFFFF"/>
                </a:solidFill>
                <a:latin typeface="Arial MT"/>
                <a:cs typeface="Arial MT"/>
              </a:rPr>
              <a:t> </a:t>
            </a:r>
            <a:r>
              <a:rPr sz="2400" dirty="0">
                <a:solidFill>
                  <a:srgbClr val="FFFFFF"/>
                </a:solidFill>
                <a:latin typeface="Arial MT"/>
                <a:cs typeface="Arial MT"/>
              </a:rPr>
              <a:t>and</a:t>
            </a:r>
            <a:r>
              <a:rPr sz="2400" spc="-50" dirty="0">
                <a:solidFill>
                  <a:srgbClr val="FFFFFF"/>
                </a:solidFill>
                <a:latin typeface="Arial MT"/>
                <a:cs typeface="Arial MT"/>
              </a:rPr>
              <a:t> </a:t>
            </a:r>
            <a:r>
              <a:rPr sz="2400" dirty="0">
                <a:solidFill>
                  <a:srgbClr val="FFFFFF"/>
                </a:solidFill>
                <a:latin typeface="Arial MT"/>
                <a:cs typeface="Arial MT"/>
              </a:rPr>
              <a:t>Use</a:t>
            </a:r>
            <a:r>
              <a:rPr sz="2400" spc="-70" dirty="0">
                <a:solidFill>
                  <a:srgbClr val="FFFFFF"/>
                </a:solidFill>
                <a:latin typeface="Arial MT"/>
                <a:cs typeface="Arial MT"/>
              </a:rPr>
              <a:t> </a:t>
            </a:r>
            <a:r>
              <a:rPr sz="2400" spc="-25" dirty="0">
                <a:solidFill>
                  <a:srgbClr val="FFFFFF"/>
                </a:solidFill>
                <a:latin typeface="Arial MT"/>
                <a:cs typeface="Arial MT"/>
              </a:rPr>
              <a:t>of </a:t>
            </a:r>
            <a:r>
              <a:rPr sz="2400" dirty="0">
                <a:solidFill>
                  <a:srgbClr val="FFFFFF"/>
                </a:solidFill>
                <a:latin typeface="Arial MT"/>
                <a:cs typeface="Arial MT"/>
              </a:rPr>
              <a:t>Client</a:t>
            </a:r>
            <a:r>
              <a:rPr sz="2400" spc="-40" dirty="0">
                <a:solidFill>
                  <a:srgbClr val="FFFFFF"/>
                </a:solidFill>
                <a:latin typeface="Arial MT"/>
                <a:cs typeface="Arial MT"/>
              </a:rPr>
              <a:t> </a:t>
            </a:r>
            <a:r>
              <a:rPr sz="2400" spc="-20" dirty="0">
                <a:solidFill>
                  <a:srgbClr val="FFFFFF"/>
                </a:solidFill>
                <a:latin typeface="Arial MT"/>
                <a:cs typeface="Arial MT"/>
              </a:rPr>
              <a:t>Data</a:t>
            </a:r>
            <a:endParaRPr sz="2400" dirty="0">
              <a:latin typeface="Arial MT"/>
              <a:cs typeface="Arial MT"/>
            </a:endParaRPr>
          </a:p>
          <a:p>
            <a:pPr marL="354965" indent="-342265">
              <a:lnSpc>
                <a:spcPct val="100000"/>
              </a:lnSpc>
              <a:spcBef>
                <a:spcPts val="865"/>
              </a:spcBef>
              <a:buChar char="•"/>
              <a:tabLst>
                <a:tab pos="354965" algn="l"/>
              </a:tabLst>
            </a:pPr>
            <a:r>
              <a:rPr sz="2400" dirty="0">
                <a:solidFill>
                  <a:srgbClr val="FFFFFF"/>
                </a:solidFill>
                <a:latin typeface="Arial MT"/>
                <a:cs typeface="Arial MT"/>
              </a:rPr>
              <a:t>Effective</a:t>
            </a:r>
            <a:r>
              <a:rPr sz="2400" spc="-95" dirty="0">
                <a:solidFill>
                  <a:srgbClr val="FFFFFF"/>
                </a:solidFill>
                <a:latin typeface="Arial MT"/>
                <a:cs typeface="Arial MT"/>
              </a:rPr>
              <a:t> </a:t>
            </a:r>
            <a:r>
              <a:rPr sz="2400" spc="-10" dirty="0">
                <a:solidFill>
                  <a:srgbClr val="FFFFFF"/>
                </a:solidFill>
                <a:latin typeface="Arial MT"/>
                <a:cs typeface="Arial MT"/>
              </a:rPr>
              <a:t>Public</a:t>
            </a:r>
            <a:endParaRPr sz="2400" dirty="0">
              <a:latin typeface="Arial MT"/>
              <a:cs typeface="Arial MT"/>
            </a:endParaRPr>
          </a:p>
          <a:p>
            <a:pPr marL="355600">
              <a:lnSpc>
                <a:spcPct val="100000"/>
              </a:lnSpc>
              <a:spcBef>
                <a:spcPts val="290"/>
              </a:spcBef>
            </a:pPr>
            <a:r>
              <a:rPr sz="2400" dirty="0">
                <a:solidFill>
                  <a:srgbClr val="FFFFFF"/>
                </a:solidFill>
                <a:latin typeface="Arial MT"/>
                <a:cs typeface="Arial MT"/>
              </a:rPr>
              <a:t>Notification</a:t>
            </a:r>
            <a:r>
              <a:rPr sz="2400" spc="-95" dirty="0">
                <a:solidFill>
                  <a:srgbClr val="FFFFFF"/>
                </a:solidFill>
                <a:latin typeface="Arial MT"/>
                <a:cs typeface="Arial MT"/>
              </a:rPr>
              <a:t> </a:t>
            </a:r>
            <a:r>
              <a:rPr sz="2400" spc="-10" dirty="0">
                <a:solidFill>
                  <a:srgbClr val="FFFFFF"/>
                </a:solidFill>
                <a:latin typeface="Arial MT"/>
                <a:cs typeface="Arial MT"/>
              </a:rPr>
              <a:t>Systems</a:t>
            </a:r>
            <a:endParaRPr sz="2400" dirty="0">
              <a:latin typeface="Arial MT"/>
              <a:cs typeface="Arial MT"/>
            </a:endParaRPr>
          </a:p>
          <a:p>
            <a:pPr marL="355600" marR="390525" indent="-342900">
              <a:lnSpc>
                <a:spcPct val="110000"/>
              </a:lnSpc>
              <a:spcBef>
                <a:spcPts val="575"/>
              </a:spcBef>
              <a:buChar char="•"/>
              <a:tabLst>
                <a:tab pos="355600" algn="l"/>
              </a:tabLst>
            </a:pPr>
            <a:r>
              <a:rPr sz="2400" dirty="0">
                <a:solidFill>
                  <a:srgbClr val="FFFFFF"/>
                </a:solidFill>
                <a:latin typeface="Arial MT"/>
                <a:cs typeface="Arial MT"/>
              </a:rPr>
              <a:t>Requirements</a:t>
            </a:r>
            <a:r>
              <a:rPr sz="2400" spc="-100" dirty="0">
                <a:solidFill>
                  <a:srgbClr val="FFFFFF"/>
                </a:solidFill>
                <a:latin typeface="Arial MT"/>
                <a:cs typeface="Arial MT"/>
              </a:rPr>
              <a:t> </a:t>
            </a:r>
            <a:r>
              <a:rPr sz="2400" spc="-25" dirty="0">
                <a:solidFill>
                  <a:srgbClr val="FFFFFF"/>
                </a:solidFill>
                <a:latin typeface="Arial MT"/>
                <a:cs typeface="Arial MT"/>
              </a:rPr>
              <a:t>for </a:t>
            </a:r>
            <a:r>
              <a:rPr sz="2400" spc="-20" dirty="0">
                <a:solidFill>
                  <a:srgbClr val="FFFFFF"/>
                </a:solidFill>
                <a:latin typeface="Arial MT"/>
                <a:cs typeface="Arial MT"/>
              </a:rPr>
              <a:t>Language</a:t>
            </a:r>
            <a:r>
              <a:rPr sz="2400" spc="-80" dirty="0">
                <a:solidFill>
                  <a:srgbClr val="FFFFFF"/>
                </a:solidFill>
                <a:latin typeface="Arial MT"/>
                <a:cs typeface="Arial MT"/>
              </a:rPr>
              <a:t> </a:t>
            </a:r>
            <a:r>
              <a:rPr sz="2400" spc="-10" dirty="0">
                <a:solidFill>
                  <a:srgbClr val="FFFFFF"/>
                </a:solidFill>
                <a:latin typeface="Arial MT"/>
                <a:cs typeface="Arial MT"/>
              </a:rPr>
              <a:t>Assistance</a:t>
            </a:r>
            <a:endParaRPr sz="2400" dirty="0">
              <a:latin typeface="Arial MT"/>
              <a:cs typeface="Arial MT"/>
            </a:endParaRPr>
          </a:p>
          <a:p>
            <a:pPr marL="355600" marR="5080" indent="-342900">
              <a:lnSpc>
                <a:spcPct val="110000"/>
              </a:lnSpc>
              <a:spcBef>
                <a:spcPts val="580"/>
              </a:spcBef>
              <a:buChar char="•"/>
              <a:tabLst>
                <a:tab pos="355600" algn="l"/>
              </a:tabLst>
            </a:pPr>
            <a:r>
              <a:rPr sz="2400" spc="-10" dirty="0">
                <a:solidFill>
                  <a:srgbClr val="FFFFFF"/>
                </a:solidFill>
                <a:latin typeface="Arial MT"/>
                <a:cs typeface="Arial MT"/>
              </a:rPr>
              <a:t>Reasonable </a:t>
            </a:r>
            <a:r>
              <a:rPr sz="2400" dirty="0">
                <a:solidFill>
                  <a:srgbClr val="FFFFFF"/>
                </a:solidFill>
                <a:latin typeface="Arial MT"/>
                <a:cs typeface="Arial MT"/>
              </a:rPr>
              <a:t>Accommodation</a:t>
            </a:r>
            <a:r>
              <a:rPr sz="2400" spc="-150" dirty="0">
                <a:solidFill>
                  <a:srgbClr val="FFFFFF"/>
                </a:solidFill>
                <a:latin typeface="Arial MT"/>
                <a:cs typeface="Arial MT"/>
              </a:rPr>
              <a:t> </a:t>
            </a:r>
            <a:r>
              <a:rPr sz="2400" spc="-25" dirty="0">
                <a:solidFill>
                  <a:srgbClr val="FFFFFF"/>
                </a:solidFill>
                <a:latin typeface="Arial MT"/>
                <a:cs typeface="Arial MT"/>
              </a:rPr>
              <a:t>of </a:t>
            </a:r>
            <a:r>
              <a:rPr sz="2400" dirty="0">
                <a:solidFill>
                  <a:srgbClr val="FFFFFF"/>
                </a:solidFill>
                <a:latin typeface="Arial MT"/>
                <a:cs typeface="Arial MT"/>
              </a:rPr>
              <a:t>Persons</a:t>
            </a:r>
            <a:r>
              <a:rPr sz="2400" spc="-15" dirty="0">
                <a:solidFill>
                  <a:srgbClr val="FFFFFF"/>
                </a:solidFill>
                <a:latin typeface="Arial MT"/>
                <a:cs typeface="Arial MT"/>
              </a:rPr>
              <a:t> </a:t>
            </a:r>
            <a:r>
              <a:rPr sz="2400" dirty="0">
                <a:solidFill>
                  <a:srgbClr val="FFFFFF"/>
                </a:solidFill>
                <a:latin typeface="Arial MT"/>
                <a:cs typeface="Arial MT"/>
              </a:rPr>
              <a:t>with</a:t>
            </a:r>
            <a:r>
              <a:rPr sz="2400" spc="-30" dirty="0">
                <a:solidFill>
                  <a:srgbClr val="FFFFFF"/>
                </a:solidFill>
                <a:latin typeface="Arial MT"/>
                <a:cs typeface="Arial MT"/>
              </a:rPr>
              <a:t> </a:t>
            </a:r>
            <a:r>
              <a:rPr sz="2400" spc="-10" dirty="0">
                <a:solidFill>
                  <a:srgbClr val="FFFFFF"/>
                </a:solidFill>
                <a:latin typeface="Arial MT"/>
                <a:cs typeface="Arial MT"/>
              </a:rPr>
              <a:t>Disabilities</a:t>
            </a:r>
            <a:endParaRPr sz="2400" dirty="0">
              <a:latin typeface="Arial MT"/>
              <a:cs typeface="Arial MT"/>
            </a:endParaRPr>
          </a:p>
        </p:txBody>
      </p:sp>
      <p:pic>
        <p:nvPicPr>
          <p:cNvPr id="5" name="object 5"/>
          <p:cNvPicPr/>
          <p:nvPr/>
        </p:nvPicPr>
        <p:blipFill>
          <a:blip r:embed="rId4" cstate="print"/>
          <a:stretch>
            <a:fillRect/>
          </a:stretch>
        </p:blipFill>
        <p:spPr>
          <a:xfrm>
            <a:off x="115" y="50"/>
            <a:ext cx="4334129" cy="685787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4574287" cy="6857999"/>
          </a:xfrm>
          <a:prstGeom prst="rect">
            <a:avLst/>
          </a:prstGeom>
        </p:spPr>
      </p:pic>
      <p:sp>
        <p:nvSpPr>
          <p:cNvPr id="3" name="object 3"/>
          <p:cNvSpPr txBox="1">
            <a:spLocks noGrp="1"/>
          </p:cNvSpPr>
          <p:nvPr>
            <p:ph type="title"/>
          </p:nvPr>
        </p:nvSpPr>
        <p:spPr>
          <a:xfrm>
            <a:off x="487172" y="848106"/>
            <a:ext cx="1426845" cy="513715"/>
          </a:xfrm>
          <a:prstGeom prst="rect">
            <a:avLst/>
          </a:prstGeom>
        </p:spPr>
        <p:txBody>
          <a:bodyPr vert="horz" wrap="square" lIns="0" tIns="13335" rIns="0" bIns="0" rtlCol="0">
            <a:spAutoFit/>
          </a:bodyPr>
          <a:lstStyle/>
          <a:p>
            <a:pPr marL="12700">
              <a:lnSpc>
                <a:spcPct val="100000"/>
              </a:lnSpc>
              <a:spcBef>
                <a:spcPts val="105"/>
              </a:spcBef>
            </a:pPr>
            <a:r>
              <a:rPr sz="3200" b="0" spc="-10" dirty="0">
                <a:solidFill>
                  <a:srgbClr val="FFFFFF"/>
                </a:solidFill>
                <a:latin typeface="Arial MT"/>
                <a:cs typeface="Arial MT"/>
              </a:rPr>
              <a:t>Agenda</a:t>
            </a:r>
            <a:endParaRPr sz="3200">
              <a:latin typeface="Arial MT"/>
              <a:cs typeface="Arial MT"/>
            </a:endParaRPr>
          </a:p>
        </p:txBody>
      </p:sp>
      <p:sp>
        <p:nvSpPr>
          <p:cNvPr id="4" name="object 4"/>
          <p:cNvSpPr txBox="1"/>
          <p:nvPr/>
        </p:nvSpPr>
        <p:spPr>
          <a:xfrm>
            <a:off x="487172" y="1825657"/>
            <a:ext cx="3328035" cy="3320909"/>
          </a:xfrm>
          <a:prstGeom prst="rect">
            <a:avLst/>
          </a:prstGeom>
        </p:spPr>
        <p:txBody>
          <a:bodyPr vert="horz" wrap="square" lIns="0" tIns="121920" rIns="0" bIns="0" rtlCol="0">
            <a:spAutoFit/>
          </a:bodyPr>
          <a:lstStyle/>
          <a:p>
            <a:pPr marL="299085" indent="-286385">
              <a:lnSpc>
                <a:spcPct val="100000"/>
              </a:lnSpc>
              <a:spcBef>
                <a:spcPts val="960"/>
              </a:spcBef>
              <a:buClr>
                <a:srgbClr val="FFFFFF"/>
              </a:buClr>
              <a:buChar char="•"/>
              <a:tabLst>
                <a:tab pos="299085" algn="l"/>
              </a:tabLst>
            </a:pPr>
            <a:r>
              <a:rPr sz="2400" dirty="0">
                <a:solidFill>
                  <a:srgbClr val="F1F1F1"/>
                </a:solidFill>
                <a:latin typeface="Arial MT"/>
                <a:cs typeface="Arial MT"/>
              </a:rPr>
              <a:t>Complaint</a:t>
            </a:r>
            <a:r>
              <a:rPr sz="2400" spc="-110" dirty="0">
                <a:solidFill>
                  <a:srgbClr val="F1F1F1"/>
                </a:solidFill>
                <a:latin typeface="Arial MT"/>
                <a:cs typeface="Arial MT"/>
              </a:rPr>
              <a:t> </a:t>
            </a:r>
            <a:r>
              <a:rPr sz="2400" spc="-10" dirty="0">
                <a:solidFill>
                  <a:srgbClr val="F1F1F1"/>
                </a:solidFill>
                <a:latin typeface="Arial MT"/>
                <a:cs typeface="Arial MT"/>
              </a:rPr>
              <a:t>Procedures</a:t>
            </a:r>
            <a:endParaRPr sz="2400" dirty="0">
              <a:latin typeface="Arial MT"/>
              <a:cs typeface="Arial MT"/>
            </a:endParaRPr>
          </a:p>
          <a:p>
            <a:pPr marL="299085" indent="-286385">
              <a:lnSpc>
                <a:spcPct val="100000"/>
              </a:lnSpc>
              <a:spcBef>
                <a:spcPts val="865"/>
              </a:spcBef>
              <a:buClr>
                <a:srgbClr val="FFFFFF"/>
              </a:buClr>
              <a:buChar char="•"/>
              <a:tabLst>
                <a:tab pos="299085" algn="l"/>
              </a:tabLst>
            </a:pPr>
            <a:r>
              <a:rPr sz="2400" dirty="0">
                <a:solidFill>
                  <a:srgbClr val="F1F1F1"/>
                </a:solidFill>
                <a:latin typeface="Arial MT"/>
                <a:cs typeface="Arial MT"/>
              </a:rPr>
              <a:t>Compliance</a:t>
            </a:r>
            <a:r>
              <a:rPr sz="2400" spc="-155" dirty="0">
                <a:solidFill>
                  <a:srgbClr val="F1F1F1"/>
                </a:solidFill>
                <a:latin typeface="Arial MT"/>
                <a:cs typeface="Arial MT"/>
              </a:rPr>
              <a:t> </a:t>
            </a:r>
            <a:r>
              <a:rPr sz="2400" spc="-10" dirty="0">
                <a:solidFill>
                  <a:srgbClr val="F1F1F1"/>
                </a:solidFill>
                <a:latin typeface="Arial MT"/>
                <a:cs typeface="Arial MT"/>
              </a:rPr>
              <a:t>Reviews</a:t>
            </a:r>
            <a:endParaRPr sz="2400" dirty="0">
              <a:latin typeface="Arial MT"/>
              <a:cs typeface="Arial MT"/>
            </a:endParaRPr>
          </a:p>
          <a:p>
            <a:pPr marL="299085" marR="752475" indent="-287020">
              <a:lnSpc>
                <a:spcPct val="110000"/>
              </a:lnSpc>
              <a:spcBef>
                <a:spcPts val="575"/>
              </a:spcBef>
              <a:buClr>
                <a:srgbClr val="FFFFFF"/>
              </a:buClr>
              <a:buChar char="•"/>
              <a:tabLst>
                <a:tab pos="299085" algn="l"/>
              </a:tabLst>
            </a:pPr>
            <a:r>
              <a:rPr sz="2400" dirty="0">
                <a:solidFill>
                  <a:srgbClr val="F1F1F1"/>
                </a:solidFill>
                <a:latin typeface="Arial MT"/>
                <a:cs typeface="Arial MT"/>
              </a:rPr>
              <a:t>Resolution</a:t>
            </a:r>
            <a:r>
              <a:rPr sz="2400" spc="-140" dirty="0">
                <a:solidFill>
                  <a:srgbClr val="F1F1F1"/>
                </a:solidFill>
                <a:latin typeface="Arial MT"/>
                <a:cs typeface="Arial MT"/>
              </a:rPr>
              <a:t> </a:t>
            </a:r>
            <a:r>
              <a:rPr sz="2400" spc="-25" dirty="0">
                <a:solidFill>
                  <a:srgbClr val="F1F1F1"/>
                </a:solidFill>
                <a:latin typeface="Arial MT"/>
                <a:cs typeface="Arial MT"/>
              </a:rPr>
              <a:t>of Non-</a:t>
            </a:r>
            <a:r>
              <a:rPr sz="2400" spc="-10" dirty="0">
                <a:solidFill>
                  <a:srgbClr val="F1F1F1"/>
                </a:solidFill>
                <a:latin typeface="Arial MT"/>
                <a:cs typeface="Arial MT"/>
              </a:rPr>
              <a:t>Compliance</a:t>
            </a:r>
            <a:endParaRPr sz="2400" dirty="0">
              <a:latin typeface="Arial MT"/>
              <a:cs typeface="Arial MT"/>
            </a:endParaRPr>
          </a:p>
          <a:p>
            <a:pPr marL="299085" indent="-286385">
              <a:lnSpc>
                <a:spcPct val="100000"/>
              </a:lnSpc>
              <a:spcBef>
                <a:spcPts val="865"/>
              </a:spcBef>
              <a:buClr>
                <a:srgbClr val="FFFFFF"/>
              </a:buClr>
              <a:buChar char="•"/>
              <a:tabLst>
                <a:tab pos="299085" algn="l"/>
              </a:tabLst>
            </a:pPr>
            <a:r>
              <a:rPr sz="2400" dirty="0">
                <a:solidFill>
                  <a:srgbClr val="F1F1F1"/>
                </a:solidFill>
                <a:latin typeface="Arial MT"/>
                <a:cs typeface="Arial MT"/>
              </a:rPr>
              <a:t>Customer</a:t>
            </a:r>
            <a:r>
              <a:rPr sz="2400" spc="-50" dirty="0">
                <a:solidFill>
                  <a:srgbClr val="F1F1F1"/>
                </a:solidFill>
                <a:latin typeface="Arial MT"/>
                <a:cs typeface="Arial MT"/>
              </a:rPr>
              <a:t> </a:t>
            </a:r>
            <a:r>
              <a:rPr sz="2400" spc="-10" dirty="0">
                <a:solidFill>
                  <a:srgbClr val="F1F1F1"/>
                </a:solidFill>
                <a:latin typeface="Arial MT"/>
                <a:cs typeface="Arial MT"/>
              </a:rPr>
              <a:t>Service</a:t>
            </a:r>
            <a:endParaRPr sz="2400" dirty="0">
              <a:latin typeface="Arial MT"/>
              <a:cs typeface="Arial MT"/>
            </a:endParaRPr>
          </a:p>
          <a:p>
            <a:pPr marL="299085" indent="-286385">
              <a:lnSpc>
                <a:spcPct val="100000"/>
              </a:lnSpc>
              <a:spcBef>
                <a:spcPts val="865"/>
              </a:spcBef>
              <a:buClr>
                <a:srgbClr val="FFFFFF"/>
              </a:buClr>
              <a:buChar char="•"/>
              <a:tabLst>
                <a:tab pos="299085" algn="l"/>
              </a:tabLst>
            </a:pPr>
            <a:r>
              <a:rPr sz="2400" dirty="0">
                <a:solidFill>
                  <a:srgbClr val="F1F1F1"/>
                </a:solidFill>
                <a:latin typeface="Arial MT"/>
                <a:cs typeface="Arial MT"/>
              </a:rPr>
              <a:t>Conflict</a:t>
            </a:r>
            <a:r>
              <a:rPr sz="2400" spc="-90" dirty="0">
                <a:solidFill>
                  <a:srgbClr val="F1F1F1"/>
                </a:solidFill>
                <a:latin typeface="Arial MT"/>
                <a:cs typeface="Arial MT"/>
              </a:rPr>
              <a:t> </a:t>
            </a:r>
            <a:r>
              <a:rPr sz="2400" spc="-10" dirty="0">
                <a:solidFill>
                  <a:srgbClr val="F1F1F1"/>
                </a:solidFill>
                <a:latin typeface="Arial MT"/>
                <a:cs typeface="Arial MT"/>
              </a:rPr>
              <a:t>Resolution</a:t>
            </a:r>
            <a:endParaRPr lang="en-US" sz="2400" spc="-10" dirty="0">
              <a:solidFill>
                <a:srgbClr val="F1F1F1"/>
              </a:solidFill>
              <a:latin typeface="Arial MT"/>
              <a:cs typeface="Arial MT"/>
            </a:endParaRPr>
          </a:p>
          <a:p>
            <a:pPr marL="12700">
              <a:spcBef>
                <a:spcPts val="865"/>
              </a:spcBef>
              <a:buClr>
                <a:srgbClr val="FFFFFF"/>
              </a:buClr>
              <a:tabLst>
                <a:tab pos="299085" algn="l"/>
              </a:tabLst>
            </a:pPr>
            <a:endParaRPr sz="2400" dirty="0">
              <a:latin typeface="Arial MT"/>
              <a:cs typeface="Arial MT"/>
            </a:endParaRPr>
          </a:p>
        </p:txBody>
      </p:sp>
      <p:pic>
        <p:nvPicPr>
          <p:cNvPr id="5" name="object 5"/>
          <p:cNvPicPr/>
          <p:nvPr/>
        </p:nvPicPr>
        <p:blipFill>
          <a:blip r:embed="rId4" cstate="print"/>
          <a:stretch>
            <a:fillRect/>
          </a:stretch>
        </p:blipFill>
        <p:spPr>
          <a:xfrm>
            <a:off x="4809871" y="50"/>
            <a:ext cx="4334129" cy="685787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7401897" y="0"/>
            <a:ext cx="1742038" cy="6857999"/>
          </a:xfrm>
          <a:prstGeom prst="rect">
            <a:avLst/>
          </a:prstGeom>
        </p:spPr>
      </p:pic>
      <p:sp>
        <p:nvSpPr>
          <p:cNvPr id="3" name="object 3"/>
          <p:cNvSpPr txBox="1">
            <a:spLocks noGrp="1"/>
          </p:cNvSpPr>
          <p:nvPr>
            <p:ph type="title"/>
          </p:nvPr>
        </p:nvSpPr>
        <p:spPr>
          <a:prstGeom prst="rect">
            <a:avLst/>
          </a:prstGeom>
        </p:spPr>
        <p:txBody>
          <a:bodyPr vert="horz" wrap="square" lIns="0" tIns="416560" rIns="0" bIns="0" rtlCol="0">
            <a:spAutoFit/>
          </a:bodyPr>
          <a:lstStyle/>
          <a:p>
            <a:pPr marL="804545">
              <a:lnSpc>
                <a:spcPct val="100000"/>
              </a:lnSpc>
              <a:spcBef>
                <a:spcPts val="105"/>
              </a:spcBef>
            </a:pPr>
            <a:r>
              <a:rPr sz="3500" dirty="0">
                <a:solidFill>
                  <a:srgbClr val="124479"/>
                </a:solidFill>
              </a:rPr>
              <a:t>What</a:t>
            </a:r>
            <a:r>
              <a:rPr sz="3500" spc="-20" dirty="0">
                <a:solidFill>
                  <a:srgbClr val="124479"/>
                </a:solidFill>
              </a:rPr>
              <a:t> </a:t>
            </a:r>
            <a:r>
              <a:rPr sz="3500" dirty="0">
                <a:solidFill>
                  <a:srgbClr val="124479"/>
                </a:solidFill>
              </a:rPr>
              <a:t>is</a:t>
            </a:r>
            <a:r>
              <a:rPr sz="3500" spc="-20" dirty="0">
                <a:solidFill>
                  <a:srgbClr val="124479"/>
                </a:solidFill>
              </a:rPr>
              <a:t> </a:t>
            </a:r>
            <a:r>
              <a:rPr sz="3500" spc="-10" dirty="0">
                <a:solidFill>
                  <a:srgbClr val="124479"/>
                </a:solidFill>
              </a:rPr>
              <a:t>discrimination?</a:t>
            </a:r>
            <a:endParaRPr sz="3500"/>
          </a:p>
        </p:txBody>
      </p:sp>
      <p:sp>
        <p:nvSpPr>
          <p:cNvPr id="4" name="object 4"/>
          <p:cNvSpPr txBox="1"/>
          <p:nvPr/>
        </p:nvSpPr>
        <p:spPr>
          <a:xfrm>
            <a:off x="899566" y="2396744"/>
            <a:ext cx="5974715" cy="2952750"/>
          </a:xfrm>
          <a:prstGeom prst="rect">
            <a:avLst/>
          </a:prstGeom>
        </p:spPr>
        <p:txBody>
          <a:bodyPr vert="horz" wrap="square" lIns="0" tIns="13335" rIns="0" bIns="0" rtlCol="0">
            <a:spAutoFit/>
          </a:bodyPr>
          <a:lstStyle/>
          <a:p>
            <a:pPr marL="12700" marR="5080" indent="635" algn="ctr">
              <a:lnSpc>
                <a:spcPct val="100000"/>
              </a:lnSpc>
              <a:spcBef>
                <a:spcPts val="105"/>
              </a:spcBef>
            </a:pPr>
            <a:r>
              <a:rPr sz="3200" dirty="0">
                <a:latin typeface="Arial MT"/>
                <a:cs typeface="Arial MT"/>
              </a:rPr>
              <a:t>The</a:t>
            </a:r>
            <a:r>
              <a:rPr sz="3200" spc="-60" dirty="0">
                <a:latin typeface="Arial MT"/>
                <a:cs typeface="Arial MT"/>
              </a:rPr>
              <a:t> </a:t>
            </a:r>
            <a:r>
              <a:rPr sz="3200" dirty="0">
                <a:latin typeface="Arial MT"/>
                <a:cs typeface="Arial MT"/>
              </a:rPr>
              <a:t>act</a:t>
            </a:r>
            <a:r>
              <a:rPr sz="3200" spc="-40" dirty="0">
                <a:latin typeface="Arial MT"/>
                <a:cs typeface="Arial MT"/>
              </a:rPr>
              <a:t> </a:t>
            </a:r>
            <a:r>
              <a:rPr sz="3200" dirty="0">
                <a:latin typeface="Arial MT"/>
                <a:cs typeface="Arial MT"/>
              </a:rPr>
              <a:t>of</a:t>
            </a:r>
            <a:r>
              <a:rPr sz="3200" spc="-35" dirty="0">
                <a:latin typeface="Arial MT"/>
                <a:cs typeface="Arial MT"/>
              </a:rPr>
              <a:t> </a:t>
            </a:r>
            <a:r>
              <a:rPr sz="3200" dirty="0">
                <a:latin typeface="Arial MT"/>
                <a:cs typeface="Arial MT"/>
              </a:rPr>
              <a:t>distinguishing</a:t>
            </a:r>
            <a:r>
              <a:rPr sz="3200" spc="-25" dirty="0">
                <a:latin typeface="Arial MT"/>
                <a:cs typeface="Arial MT"/>
              </a:rPr>
              <a:t> one </a:t>
            </a:r>
            <a:r>
              <a:rPr sz="3200" dirty="0">
                <a:latin typeface="Arial MT"/>
                <a:cs typeface="Arial MT"/>
              </a:rPr>
              <a:t>person</a:t>
            </a:r>
            <a:r>
              <a:rPr sz="3200" spc="-55" dirty="0">
                <a:latin typeface="Arial MT"/>
                <a:cs typeface="Arial MT"/>
              </a:rPr>
              <a:t> </a:t>
            </a:r>
            <a:r>
              <a:rPr sz="3200" dirty="0">
                <a:latin typeface="Arial MT"/>
                <a:cs typeface="Arial MT"/>
              </a:rPr>
              <a:t>or</a:t>
            </a:r>
            <a:r>
              <a:rPr sz="3200" spc="-20" dirty="0">
                <a:latin typeface="Arial MT"/>
                <a:cs typeface="Arial MT"/>
              </a:rPr>
              <a:t> </a:t>
            </a:r>
            <a:r>
              <a:rPr sz="3200" dirty="0">
                <a:latin typeface="Arial MT"/>
                <a:cs typeface="Arial MT"/>
              </a:rPr>
              <a:t>group</a:t>
            </a:r>
            <a:r>
              <a:rPr sz="3200" spc="-40" dirty="0">
                <a:latin typeface="Arial MT"/>
                <a:cs typeface="Arial MT"/>
              </a:rPr>
              <a:t> </a:t>
            </a:r>
            <a:r>
              <a:rPr sz="3200" dirty="0">
                <a:latin typeface="Arial MT"/>
                <a:cs typeface="Arial MT"/>
              </a:rPr>
              <a:t>of</a:t>
            </a:r>
            <a:r>
              <a:rPr sz="3200" spc="-30" dirty="0">
                <a:latin typeface="Arial MT"/>
                <a:cs typeface="Arial MT"/>
              </a:rPr>
              <a:t> </a:t>
            </a:r>
            <a:r>
              <a:rPr sz="3200" dirty="0">
                <a:latin typeface="Arial MT"/>
                <a:cs typeface="Arial MT"/>
              </a:rPr>
              <a:t>persons</a:t>
            </a:r>
            <a:r>
              <a:rPr sz="3200" spc="-40" dirty="0">
                <a:latin typeface="Arial MT"/>
                <a:cs typeface="Arial MT"/>
              </a:rPr>
              <a:t> </a:t>
            </a:r>
            <a:r>
              <a:rPr sz="3200" spc="-20" dirty="0">
                <a:latin typeface="Arial MT"/>
                <a:cs typeface="Arial MT"/>
              </a:rPr>
              <a:t>from </a:t>
            </a:r>
            <a:r>
              <a:rPr sz="3200" dirty="0">
                <a:latin typeface="Arial MT"/>
                <a:cs typeface="Arial MT"/>
              </a:rPr>
              <a:t>others,</a:t>
            </a:r>
            <a:r>
              <a:rPr sz="3200" spc="-120" dirty="0">
                <a:latin typeface="Arial MT"/>
                <a:cs typeface="Arial MT"/>
              </a:rPr>
              <a:t> </a:t>
            </a:r>
            <a:r>
              <a:rPr sz="3200" dirty="0">
                <a:latin typeface="Arial MT"/>
                <a:cs typeface="Arial MT"/>
              </a:rPr>
              <a:t>either</a:t>
            </a:r>
            <a:r>
              <a:rPr sz="3200" spc="-100" dirty="0">
                <a:latin typeface="Arial MT"/>
                <a:cs typeface="Arial MT"/>
              </a:rPr>
              <a:t> </a:t>
            </a:r>
            <a:r>
              <a:rPr sz="3200" spc="-10" dirty="0">
                <a:latin typeface="Arial MT"/>
                <a:cs typeface="Arial MT"/>
              </a:rPr>
              <a:t>intentionally,</a:t>
            </a:r>
            <a:r>
              <a:rPr sz="3200" spc="-95" dirty="0">
                <a:latin typeface="Arial MT"/>
                <a:cs typeface="Arial MT"/>
              </a:rPr>
              <a:t> </a:t>
            </a:r>
            <a:r>
              <a:rPr sz="3200" spc="-25" dirty="0">
                <a:latin typeface="Arial MT"/>
                <a:cs typeface="Arial MT"/>
              </a:rPr>
              <a:t>by </a:t>
            </a:r>
            <a:r>
              <a:rPr sz="3200" dirty="0">
                <a:latin typeface="Arial MT"/>
                <a:cs typeface="Arial MT"/>
              </a:rPr>
              <a:t>neglect</a:t>
            </a:r>
            <a:r>
              <a:rPr sz="3200" spc="-50" dirty="0">
                <a:latin typeface="Arial MT"/>
                <a:cs typeface="Arial MT"/>
              </a:rPr>
              <a:t> </a:t>
            </a:r>
            <a:r>
              <a:rPr sz="3200" dirty="0">
                <a:latin typeface="Arial MT"/>
                <a:cs typeface="Arial MT"/>
              </a:rPr>
              <a:t>or</a:t>
            </a:r>
            <a:r>
              <a:rPr sz="3200" spc="-30" dirty="0">
                <a:latin typeface="Arial MT"/>
                <a:cs typeface="Arial MT"/>
              </a:rPr>
              <a:t> </a:t>
            </a:r>
            <a:r>
              <a:rPr sz="3200" dirty="0">
                <a:latin typeface="Arial MT"/>
                <a:cs typeface="Arial MT"/>
              </a:rPr>
              <a:t>by</a:t>
            </a:r>
            <a:r>
              <a:rPr sz="3200" spc="-25" dirty="0">
                <a:latin typeface="Arial MT"/>
                <a:cs typeface="Arial MT"/>
              </a:rPr>
              <a:t> </a:t>
            </a:r>
            <a:r>
              <a:rPr sz="3200" dirty="0">
                <a:latin typeface="Arial MT"/>
                <a:cs typeface="Arial MT"/>
              </a:rPr>
              <a:t>the</a:t>
            </a:r>
            <a:r>
              <a:rPr sz="3200" spc="-35" dirty="0">
                <a:latin typeface="Arial MT"/>
                <a:cs typeface="Arial MT"/>
              </a:rPr>
              <a:t> </a:t>
            </a:r>
            <a:r>
              <a:rPr sz="3200" dirty="0">
                <a:latin typeface="Arial MT"/>
                <a:cs typeface="Arial MT"/>
              </a:rPr>
              <a:t>effect</a:t>
            </a:r>
            <a:r>
              <a:rPr sz="3200" spc="-40" dirty="0">
                <a:latin typeface="Arial MT"/>
                <a:cs typeface="Arial MT"/>
              </a:rPr>
              <a:t> </a:t>
            </a:r>
            <a:r>
              <a:rPr sz="3200" dirty="0">
                <a:latin typeface="Arial MT"/>
                <a:cs typeface="Arial MT"/>
              </a:rPr>
              <a:t>of</a:t>
            </a:r>
            <a:r>
              <a:rPr sz="3200" spc="-35" dirty="0">
                <a:latin typeface="Arial MT"/>
                <a:cs typeface="Arial MT"/>
              </a:rPr>
              <a:t> </a:t>
            </a:r>
            <a:r>
              <a:rPr sz="3200" spc="-10" dirty="0">
                <a:latin typeface="Arial MT"/>
                <a:cs typeface="Arial MT"/>
              </a:rPr>
              <a:t>actions </a:t>
            </a:r>
            <a:r>
              <a:rPr sz="3200" dirty="0">
                <a:latin typeface="Arial MT"/>
                <a:cs typeface="Arial MT"/>
              </a:rPr>
              <a:t>or</a:t>
            </a:r>
            <a:r>
              <a:rPr sz="3200" spc="-45" dirty="0">
                <a:latin typeface="Arial MT"/>
                <a:cs typeface="Arial MT"/>
              </a:rPr>
              <a:t> </a:t>
            </a:r>
            <a:r>
              <a:rPr sz="3200" dirty="0">
                <a:latin typeface="Arial MT"/>
                <a:cs typeface="Arial MT"/>
              </a:rPr>
              <a:t>lack</a:t>
            </a:r>
            <a:r>
              <a:rPr sz="3200" spc="-25" dirty="0">
                <a:latin typeface="Arial MT"/>
                <a:cs typeface="Arial MT"/>
              </a:rPr>
              <a:t> </a:t>
            </a:r>
            <a:r>
              <a:rPr sz="3200" dirty="0">
                <a:latin typeface="Arial MT"/>
                <a:cs typeface="Arial MT"/>
              </a:rPr>
              <a:t>of</a:t>
            </a:r>
            <a:r>
              <a:rPr sz="3200" spc="-20" dirty="0">
                <a:latin typeface="Arial MT"/>
                <a:cs typeface="Arial MT"/>
              </a:rPr>
              <a:t> </a:t>
            </a:r>
            <a:r>
              <a:rPr sz="3200" dirty="0">
                <a:latin typeface="Arial MT"/>
                <a:cs typeface="Arial MT"/>
              </a:rPr>
              <a:t>actions</a:t>
            </a:r>
            <a:r>
              <a:rPr sz="3200" spc="-30" dirty="0">
                <a:latin typeface="Arial MT"/>
                <a:cs typeface="Arial MT"/>
              </a:rPr>
              <a:t> </a:t>
            </a:r>
            <a:r>
              <a:rPr sz="3200" dirty="0">
                <a:latin typeface="Arial MT"/>
                <a:cs typeface="Arial MT"/>
              </a:rPr>
              <a:t>based</a:t>
            </a:r>
            <a:r>
              <a:rPr sz="3200" spc="-30" dirty="0">
                <a:latin typeface="Arial MT"/>
                <a:cs typeface="Arial MT"/>
              </a:rPr>
              <a:t> </a:t>
            </a:r>
            <a:r>
              <a:rPr sz="3200" dirty="0">
                <a:latin typeface="Arial MT"/>
                <a:cs typeface="Arial MT"/>
              </a:rPr>
              <a:t>on</a:t>
            </a:r>
            <a:r>
              <a:rPr sz="3200" spc="-20" dirty="0">
                <a:latin typeface="Arial MT"/>
                <a:cs typeface="Arial MT"/>
              </a:rPr>
              <a:t> </a:t>
            </a:r>
            <a:r>
              <a:rPr sz="3200" spc="-10" dirty="0">
                <a:latin typeface="Arial MT"/>
                <a:cs typeface="Arial MT"/>
              </a:rPr>
              <a:t>their </a:t>
            </a:r>
            <a:r>
              <a:rPr sz="3200" dirty="0">
                <a:latin typeface="Arial MT"/>
                <a:cs typeface="Arial MT"/>
              </a:rPr>
              <a:t>protected</a:t>
            </a:r>
            <a:r>
              <a:rPr sz="3200" spc="-100" dirty="0">
                <a:latin typeface="Arial MT"/>
                <a:cs typeface="Arial MT"/>
              </a:rPr>
              <a:t> </a:t>
            </a:r>
            <a:r>
              <a:rPr sz="3200" spc="-10" dirty="0">
                <a:latin typeface="Arial MT"/>
                <a:cs typeface="Arial MT"/>
              </a:rPr>
              <a:t>classes.</a:t>
            </a:r>
            <a:endParaRPr sz="3200">
              <a:latin typeface="Arial MT"/>
              <a:cs typeface="Arial M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9144000" cy="860109"/>
          </a:xfrm>
          <a:prstGeom prst="rect">
            <a:avLst/>
          </a:prstGeom>
        </p:spPr>
      </p:pic>
      <p:sp>
        <p:nvSpPr>
          <p:cNvPr id="3" name="object 3"/>
          <p:cNvSpPr txBox="1">
            <a:spLocks noGrp="1"/>
          </p:cNvSpPr>
          <p:nvPr>
            <p:ph type="title"/>
          </p:nvPr>
        </p:nvSpPr>
        <p:spPr>
          <a:prstGeom prst="rect">
            <a:avLst/>
          </a:prstGeom>
        </p:spPr>
        <p:txBody>
          <a:bodyPr vert="horz" wrap="square" lIns="0" tIns="377520" rIns="0" bIns="0" rtlCol="0">
            <a:spAutoFit/>
          </a:bodyPr>
          <a:lstStyle/>
          <a:p>
            <a:pPr marL="192405">
              <a:lnSpc>
                <a:spcPct val="100000"/>
              </a:lnSpc>
              <a:spcBef>
                <a:spcPts val="105"/>
              </a:spcBef>
            </a:pPr>
            <a:r>
              <a:rPr dirty="0"/>
              <a:t>Unintentional</a:t>
            </a:r>
            <a:r>
              <a:rPr spc="-30" dirty="0"/>
              <a:t> </a:t>
            </a:r>
            <a:r>
              <a:rPr spc="-10" dirty="0"/>
              <a:t>Discrimination</a:t>
            </a:r>
          </a:p>
        </p:txBody>
      </p:sp>
      <p:sp>
        <p:nvSpPr>
          <p:cNvPr id="4" name="object 4"/>
          <p:cNvSpPr txBox="1">
            <a:spLocks noGrp="1"/>
          </p:cNvSpPr>
          <p:nvPr>
            <p:ph type="body" idx="1"/>
          </p:nvPr>
        </p:nvSpPr>
        <p:spPr>
          <a:prstGeom prst="rect">
            <a:avLst/>
          </a:prstGeom>
        </p:spPr>
        <p:txBody>
          <a:bodyPr vert="horz" wrap="square" lIns="0" tIns="13335" rIns="0" bIns="0" rtlCol="0">
            <a:spAutoFit/>
          </a:bodyPr>
          <a:lstStyle/>
          <a:p>
            <a:pPr marL="12700" marR="5080">
              <a:lnSpc>
                <a:spcPct val="100000"/>
              </a:lnSpc>
              <a:spcBef>
                <a:spcPts val="105"/>
              </a:spcBef>
            </a:pPr>
            <a:r>
              <a:rPr dirty="0"/>
              <a:t>Unintentional</a:t>
            </a:r>
            <a:r>
              <a:rPr spc="-45" dirty="0"/>
              <a:t> </a:t>
            </a:r>
            <a:r>
              <a:rPr dirty="0"/>
              <a:t>-</a:t>
            </a:r>
            <a:r>
              <a:rPr spc="-35" dirty="0"/>
              <a:t> </a:t>
            </a:r>
            <a:r>
              <a:rPr dirty="0"/>
              <a:t>refers</a:t>
            </a:r>
            <a:r>
              <a:rPr spc="-65" dirty="0"/>
              <a:t> </a:t>
            </a:r>
            <a:r>
              <a:rPr dirty="0"/>
              <a:t>to</a:t>
            </a:r>
            <a:r>
              <a:rPr spc="-40" dirty="0"/>
              <a:t> </a:t>
            </a:r>
            <a:r>
              <a:rPr spc="-10" dirty="0"/>
              <a:t>policies, </a:t>
            </a:r>
            <a:r>
              <a:rPr dirty="0"/>
              <a:t>practices,</a:t>
            </a:r>
            <a:r>
              <a:rPr spc="-55" dirty="0"/>
              <a:t> </a:t>
            </a:r>
            <a:r>
              <a:rPr dirty="0"/>
              <a:t>rules</a:t>
            </a:r>
            <a:r>
              <a:rPr spc="-20" dirty="0"/>
              <a:t> </a:t>
            </a:r>
            <a:r>
              <a:rPr dirty="0"/>
              <a:t>or</a:t>
            </a:r>
            <a:r>
              <a:rPr spc="-30" dirty="0"/>
              <a:t> </a:t>
            </a:r>
            <a:r>
              <a:rPr dirty="0"/>
              <a:t>other</a:t>
            </a:r>
            <a:r>
              <a:rPr spc="-40" dirty="0"/>
              <a:t> </a:t>
            </a:r>
            <a:r>
              <a:rPr dirty="0"/>
              <a:t>systems</a:t>
            </a:r>
            <a:r>
              <a:rPr spc="-55" dirty="0"/>
              <a:t> </a:t>
            </a:r>
            <a:r>
              <a:rPr spc="-20" dirty="0"/>
              <a:t>that </a:t>
            </a:r>
            <a:r>
              <a:rPr dirty="0"/>
              <a:t>appear</a:t>
            </a:r>
            <a:r>
              <a:rPr spc="-45" dirty="0"/>
              <a:t> </a:t>
            </a:r>
            <a:r>
              <a:rPr dirty="0"/>
              <a:t>to</a:t>
            </a:r>
            <a:r>
              <a:rPr spc="-30" dirty="0"/>
              <a:t> </a:t>
            </a:r>
            <a:r>
              <a:rPr dirty="0"/>
              <a:t>be</a:t>
            </a:r>
            <a:r>
              <a:rPr spc="-30" dirty="0"/>
              <a:t> </a:t>
            </a:r>
            <a:r>
              <a:rPr dirty="0"/>
              <a:t>neutral,</a:t>
            </a:r>
            <a:r>
              <a:rPr spc="-40" dirty="0"/>
              <a:t> </a:t>
            </a:r>
            <a:r>
              <a:rPr dirty="0"/>
              <a:t>but</a:t>
            </a:r>
            <a:r>
              <a:rPr spc="-20" dirty="0"/>
              <a:t> </a:t>
            </a:r>
            <a:r>
              <a:rPr dirty="0"/>
              <a:t>result</a:t>
            </a:r>
            <a:r>
              <a:rPr spc="-40" dirty="0"/>
              <a:t> </a:t>
            </a:r>
            <a:r>
              <a:rPr dirty="0"/>
              <a:t>in</a:t>
            </a:r>
            <a:r>
              <a:rPr spc="-35" dirty="0"/>
              <a:t> </a:t>
            </a:r>
            <a:r>
              <a:rPr spc="-50" dirty="0"/>
              <a:t>a </a:t>
            </a:r>
            <a:r>
              <a:rPr dirty="0"/>
              <a:t>disproportionate</a:t>
            </a:r>
            <a:r>
              <a:rPr spc="-90" dirty="0"/>
              <a:t> </a:t>
            </a:r>
            <a:r>
              <a:rPr dirty="0"/>
              <a:t>impact</a:t>
            </a:r>
            <a:r>
              <a:rPr spc="-50" dirty="0"/>
              <a:t> </a:t>
            </a:r>
            <a:r>
              <a:rPr dirty="0"/>
              <a:t>on</a:t>
            </a:r>
            <a:r>
              <a:rPr spc="-70" dirty="0"/>
              <a:t> </a:t>
            </a:r>
            <a:r>
              <a:rPr spc="-10" dirty="0"/>
              <a:t>protected groups.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9144000" cy="860109"/>
          </a:xfrm>
          <a:prstGeom prst="rect">
            <a:avLst/>
          </a:prstGeom>
        </p:spPr>
      </p:pic>
      <p:sp>
        <p:nvSpPr>
          <p:cNvPr id="3" name="object 3"/>
          <p:cNvSpPr txBox="1">
            <a:spLocks noGrp="1"/>
          </p:cNvSpPr>
          <p:nvPr>
            <p:ph type="title"/>
          </p:nvPr>
        </p:nvSpPr>
        <p:spPr>
          <a:prstGeom prst="rect">
            <a:avLst/>
          </a:prstGeom>
        </p:spPr>
        <p:txBody>
          <a:bodyPr vert="horz" wrap="square" lIns="0" tIns="377520" rIns="0" bIns="0" rtlCol="0">
            <a:spAutoFit/>
          </a:bodyPr>
          <a:lstStyle/>
          <a:p>
            <a:pPr marL="563880">
              <a:lnSpc>
                <a:spcPct val="100000"/>
              </a:lnSpc>
              <a:spcBef>
                <a:spcPts val="105"/>
              </a:spcBef>
            </a:pPr>
            <a:r>
              <a:rPr dirty="0"/>
              <a:t>Intentional</a:t>
            </a:r>
            <a:r>
              <a:rPr spc="-65" dirty="0"/>
              <a:t> </a:t>
            </a:r>
            <a:r>
              <a:rPr spc="-10" dirty="0"/>
              <a:t>Discrimination</a:t>
            </a:r>
          </a:p>
        </p:txBody>
      </p:sp>
      <p:sp>
        <p:nvSpPr>
          <p:cNvPr id="4" name="object 4"/>
          <p:cNvSpPr txBox="1"/>
          <p:nvPr/>
        </p:nvSpPr>
        <p:spPr>
          <a:xfrm>
            <a:off x="764235" y="2350084"/>
            <a:ext cx="7606665" cy="2824480"/>
          </a:xfrm>
          <a:prstGeom prst="rect">
            <a:avLst/>
          </a:prstGeom>
        </p:spPr>
        <p:txBody>
          <a:bodyPr vert="horz" wrap="square" lIns="0" tIns="59055" rIns="0" bIns="0" rtlCol="0">
            <a:spAutoFit/>
          </a:bodyPr>
          <a:lstStyle/>
          <a:p>
            <a:pPr marL="12700" marR="427355">
              <a:lnSpc>
                <a:spcPts val="2920"/>
              </a:lnSpc>
              <a:spcBef>
                <a:spcPts val="465"/>
              </a:spcBef>
            </a:pPr>
            <a:r>
              <a:rPr sz="2700" dirty="0">
                <a:latin typeface="Arial MT"/>
                <a:cs typeface="Arial MT"/>
              </a:rPr>
              <a:t>Intentional</a:t>
            </a:r>
            <a:r>
              <a:rPr sz="2700" spc="-40" dirty="0">
                <a:latin typeface="Arial MT"/>
                <a:cs typeface="Arial MT"/>
              </a:rPr>
              <a:t> </a:t>
            </a:r>
            <a:r>
              <a:rPr sz="2700" dirty="0">
                <a:latin typeface="Arial MT"/>
                <a:cs typeface="Arial MT"/>
              </a:rPr>
              <a:t>-</a:t>
            </a:r>
            <a:r>
              <a:rPr sz="2700" spc="-20" dirty="0">
                <a:latin typeface="Arial MT"/>
                <a:cs typeface="Arial MT"/>
              </a:rPr>
              <a:t> </a:t>
            </a:r>
            <a:r>
              <a:rPr sz="2700" dirty="0">
                <a:latin typeface="Arial MT"/>
                <a:cs typeface="Arial MT"/>
              </a:rPr>
              <a:t>to</a:t>
            </a:r>
            <a:r>
              <a:rPr sz="2700" spc="-25" dirty="0">
                <a:latin typeface="Arial MT"/>
                <a:cs typeface="Arial MT"/>
              </a:rPr>
              <a:t> </a:t>
            </a:r>
            <a:r>
              <a:rPr sz="2700" dirty="0">
                <a:latin typeface="Arial MT"/>
                <a:cs typeface="Arial MT"/>
              </a:rPr>
              <a:t>treat</a:t>
            </a:r>
            <a:r>
              <a:rPr sz="2700" spc="-40" dirty="0">
                <a:latin typeface="Arial MT"/>
                <a:cs typeface="Arial MT"/>
              </a:rPr>
              <a:t> </a:t>
            </a:r>
            <a:r>
              <a:rPr sz="2700" dirty="0">
                <a:latin typeface="Arial MT"/>
                <a:cs typeface="Arial MT"/>
              </a:rPr>
              <a:t>people</a:t>
            </a:r>
            <a:r>
              <a:rPr sz="2700" spc="-25" dirty="0">
                <a:latin typeface="Arial MT"/>
                <a:cs typeface="Arial MT"/>
              </a:rPr>
              <a:t> </a:t>
            </a:r>
            <a:r>
              <a:rPr sz="2700" dirty="0">
                <a:latin typeface="Arial MT"/>
                <a:cs typeface="Arial MT"/>
              </a:rPr>
              <a:t>differently</a:t>
            </a:r>
            <a:r>
              <a:rPr sz="2700" spc="-50" dirty="0">
                <a:latin typeface="Arial MT"/>
                <a:cs typeface="Arial MT"/>
              </a:rPr>
              <a:t> </a:t>
            </a:r>
            <a:r>
              <a:rPr sz="2700" dirty="0">
                <a:latin typeface="Arial MT"/>
                <a:cs typeface="Arial MT"/>
              </a:rPr>
              <a:t>based</a:t>
            </a:r>
            <a:r>
              <a:rPr sz="2700" spc="-35" dirty="0">
                <a:latin typeface="Arial MT"/>
                <a:cs typeface="Arial MT"/>
              </a:rPr>
              <a:t> </a:t>
            </a:r>
            <a:r>
              <a:rPr sz="2700" spc="-25" dirty="0">
                <a:latin typeface="Arial MT"/>
                <a:cs typeface="Arial MT"/>
              </a:rPr>
              <a:t>on </a:t>
            </a:r>
            <a:r>
              <a:rPr sz="2700" dirty="0">
                <a:latin typeface="Arial MT"/>
                <a:cs typeface="Arial MT"/>
              </a:rPr>
              <a:t>their</a:t>
            </a:r>
            <a:r>
              <a:rPr sz="2700" spc="-5" dirty="0">
                <a:latin typeface="Arial MT"/>
                <a:cs typeface="Arial MT"/>
              </a:rPr>
              <a:t> </a:t>
            </a:r>
            <a:r>
              <a:rPr sz="2700" dirty="0">
                <a:latin typeface="Arial MT"/>
                <a:cs typeface="Arial MT"/>
              </a:rPr>
              <a:t>race</a:t>
            </a:r>
            <a:r>
              <a:rPr sz="2700" spc="-5" dirty="0">
                <a:latin typeface="Arial MT"/>
                <a:cs typeface="Arial MT"/>
              </a:rPr>
              <a:t> </a:t>
            </a:r>
            <a:r>
              <a:rPr sz="2700" dirty="0">
                <a:latin typeface="Arial MT"/>
                <a:cs typeface="Arial MT"/>
              </a:rPr>
              <a:t>or other</a:t>
            </a:r>
            <a:r>
              <a:rPr sz="2700" spc="-5" dirty="0">
                <a:latin typeface="Arial MT"/>
                <a:cs typeface="Arial MT"/>
              </a:rPr>
              <a:t> </a:t>
            </a:r>
            <a:r>
              <a:rPr sz="2700" dirty="0">
                <a:latin typeface="Arial MT"/>
                <a:cs typeface="Arial MT"/>
              </a:rPr>
              <a:t>protected</a:t>
            </a:r>
            <a:r>
              <a:rPr sz="2700" spc="-25" dirty="0">
                <a:latin typeface="Arial MT"/>
                <a:cs typeface="Arial MT"/>
              </a:rPr>
              <a:t> </a:t>
            </a:r>
            <a:r>
              <a:rPr sz="2700" spc="-10" dirty="0">
                <a:latin typeface="Arial MT"/>
                <a:cs typeface="Arial MT"/>
              </a:rPr>
              <a:t>characteristics.</a:t>
            </a:r>
            <a:endParaRPr sz="2700">
              <a:latin typeface="Arial MT"/>
              <a:cs typeface="Arial MT"/>
            </a:endParaRPr>
          </a:p>
          <a:p>
            <a:pPr>
              <a:lnSpc>
                <a:spcPct val="100000"/>
              </a:lnSpc>
              <a:spcBef>
                <a:spcPts val="1060"/>
              </a:spcBef>
            </a:pPr>
            <a:endParaRPr sz="2700">
              <a:latin typeface="Arial MT"/>
              <a:cs typeface="Arial MT"/>
            </a:endParaRPr>
          </a:p>
          <a:p>
            <a:pPr marL="12700" marR="5080">
              <a:lnSpc>
                <a:spcPct val="90000"/>
              </a:lnSpc>
            </a:pPr>
            <a:r>
              <a:rPr sz="2700" dirty="0">
                <a:latin typeface="Arial MT"/>
                <a:cs typeface="Arial MT"/>
              </a:rPr>
              <a:t>Reprisal/Retaliation</a:t>
            </a:r>
            <a:r>
              <a:rPr sz="2700" spc="-60" dirty="0">
                <a:latin typeface="Arial MT"/>
                <a:cs typeface="Arial MT"/>
              </a:rPr>
              <a:t> </a:t>
            </a:r>
            <a:r>
              <a:rPr sz="2700" dirty="0">
                <a:latin typeface="Arial MT"/>
                <a:cs typeface="Arial MT"/>
              </a:rPr>
              <a:t>–</a:t>
            </a:r>
            <a:r>
              <a:rPr sz="2700" spc="-55" dirty="0">
                <a:latin typeface="Arial MT"/>
                <a:cs typeface="Arial MT"/>
              </a:rPr>
              <a:t> </a:t>
            </a:r>
            <a:r>
              <a:rPr sz="2700" dirty="0">
                <a:latin typeface="Arial MT"/>
                <a:cs typeface="Arial MT"/>
              </a:rPr>
              <a:t>Negative</a:t>
            </a:r>
            <a:r>
              <a:rPr sz="2700" spc="-40" dirty="0">
                <a:latin typeface="Arial MT"/>
                <a:cs typeface="Arial MT"/>
              </a:rPr>
              <a:t> </a:t>
            </a:r>
            <a:r>
              <a:rPr sz="2700" dirty="0">
                <a:latin typeface="Arial MT"/>
                <a:cs typeface="Arial MT"/>
              </a:rPr>
              <a:t>treatment</a:t>
            </a:r>
            <a:r>
              <a:rPr sz="2700" spc="-45" dirty="0">
                <a:latin typeface="Arial MT"/>
                <a:cs typeface="Arial MT"/>
              </a:rPr>
              <a:t> </a:t>
            </a:r>
            <a:r>
              <a:rPr sz="2700" dirty="0">
                <a:latin typeface="Arial MT"/>
                <a:cs typeface="Arial MT"/>
              </a:rPr>
              <a:t>due</a:t>
            </a:r>
            <a:r>
              <a:rPr sz="2700" spc="-55" dirty="0">
                <a:latin typeface="Arial MT"/>
                <a:cs typeface="Arial MT"/>
              </a:rPr>
              <a:t> </a:t>
            </a:r>
            <a:r>
              <a:rPr sz="2700" spc="-25" dirty="0">
                <a:latin typeface="Arial MT"/>
                <a:cs typeface="Arial MT"/>
              </a:rPr>
              <a:t>to </a:t>
            </a:r>
            <a:r>
              <a:rPr sz="2700" dirty="0">
                <a:latin typeface="Arial MT"/>
                <a:cs typeface="Arial MT"/>
              </a:rPr>
              <a:t>prior</a:t>
            </a:r>
            <a:r>
              <a:rPr sz="2700" spc="-10" dirty="0">
                <a:latin typeface="Arial MT"/>
                <a:cs typeface="Arial MT"/>
              </a:rPr>
              <a:t> </a:t>
            </a:r>
            <a:r>
              <a:rPr sz="2700" dirty="0">
                <a:latin typeface="Arial MT"/>
                <a:cs typeface="Arial MT"/>
              </a:rPr>
              <a:t>civil</a:t>
            </a:r>
            <a:r>
              <a:rPr sz="2700" spc="-10" dirty="0">
                <a:latin typeface="Arial MT"/>
                <a:cs typeface="Arial MT"/>
              </a:rPr>
              <a:t> </a:t>
            </a:r>
            <a:r>
              <a:rPr sz="2700" dirty="0">
                <a:latin typeface="Arial MT"/>
                <a:cs typeface="Arial MT"/>
              </a:rPr>
              <a:t>rights activity</a:t>
            </a:r>
            <a:r>
              <a:rPr sz="2700" spc="-35" dirty="0">
                <a:latin typeface="Arial MT"/>
                <a:cs typeface="Arial MT"/>
              </a:rPr>
              <a:t> </a:t>
            </a:r>
            <a:r>
              <a:rPr sz="2700" dirty="0">
                <a:latin typeface="Arial MT"/>
                <a:cs typeface="Arial MT"/>
              </a:rPr>
              <a:t>by</a:t>
            </a:r>
            <a:r>
              <a:rPr sz="2700" spc="-10" dirty="0">
                <a:latin typeface="Arial MT"/>
                <a:cs typeface="Arial MT"/>
              </a:rPr>
              <a:t> </a:t>
            </a:r>
            <a:r>
              <a:rPr sz="2700" dirty="0">
                <a:latin typeface="Arial MT"/>
                <a:cs typeface="Arial MT"/>
              </a:rPr>
              <a:t>an</a:t>
            </a:r>
            <a:r>
              <a:rPr sz="2700" spc="-20" dirty="0">
                <a:latin typeface="Arial MT"/>
                <a:cs typeface="Arial MT"/>
              </a:rPr>
              <a:t> </a:t>
            </a:r>
            <a:r>
              <a:rPr sz="2700" dirty="0">
                <a:latin typeface="Arial MT"/>
                <a:cs typeface="Arial MT"/>
              </a:rPr>
              <a:t>individual</a:t>
            </a:r>
            <a:r>
              <a:rPr sz="2700" spc="-10" dirty="0">
                <a:latin typeface="Arial MT"/>
                <a:cs typeface="Arial MT"/>
              </a:rPr>
              <a:t> </a:t>
            </a:r>
            <a:r>
              <a:rPr sz="2700" dirty="0">
                <a:latin typeface="Arial MT"/>
                <a:cs typeface="Arial MT"/>
              </a:rPr>
              <a:t>or</a:t>
            </a:r>
            <a:r>
              <a:rPr sz="2700" spc="-5" dirty="0">
                <a:latin typeface="Arial MT"/>
                <a:cs typeface="Arial MT"/>
              </a:rPr>
              <a:t> </a:t>
            </a:r>
            <a:r>
              <a:rPr sz="2700" spc="-10" dirty="0">
                <a:latin typeface="Arial MT"/>
                <a:cs typeface="Arial MT"/>
              </a:rPr>
              <a:t>his/her </a:t>
            </a:r>
            <a:r>
              <a:rPr sz="2700" dirty="0">
                <a:latin typeface="Arial MT"/>
                <a:cs typeface="Arial MT"/>
              </a:rPr>
              <a:t>family</a:t>
            </a:r>
            <a:r>
              <a:rPr sz="2700" spc="-10" dirty="0">
                <a:latin typeface="Arial MT"/>
                <a:cs typeface="Arial MT"/>
              </a:rPr>
              <a:t> </a:t>
            </a:r>
            <a:r>
              <a:rPr sz="2700" dirty="0">
                <a:latin typeface="Arial MT"/>
                <a:cs typeface="Arial MT"/>
              </a:rPr>
              <a:t>or</a:t>
            </a:r>
            <a:r>
              <a:rPr sz="2700" spc="-10" dirty="0">
                <a:latin typeface="Arial MT"/>
                <a:cs typeface="Arial MT"/>
              </a:rPr>
              <a:t> </a:t>
            </a:r>
            <a:r>
              <a:rPr sz="2700" dirty="0">
                <a:latin typeface="Arial MT"/>
                <a:cs typeface="Arial MT"/>
              </a:rPr>
              <a:t>known</a:t>
            </a:r>
            <a:r>
              <a:rPr sz="2700" spc="-10" dirty="0">
                <a:latin typeface="Arial MT"/>
                <a:cs typeface="Arial MT"/>
              </a:rPr>
              <a:t> </a:t>
            </a:r>
            <a:r>
              <a:rPr sz="2700" dirty="0">
                <a:latin typeface="Arial MT"/>
                <a:cs typeface="Arial MT"/>
              </a:rPr>
              <a:t>associates</a:t>
            </a:r>
            <a:r>
              <a:rPr sz="2700" spc="-30" dirty="0">
                <a:latin typeface="Arial MT"/>
                <a:cs typeface="Arial MT"/>
              </a:rPr>
              <a:t> </a:t>
            </a:r>
            <a:r>
              <a:rPr sz="2700" dirty="0">
                <a:latin typeface="Arial MT"/>
                <a:cs typeface="Arial MT"/>
              </a:rPr>
              <a:t>or</a:t>
            </a:r>
            <a:r>
              <a:rPr sz="2700" spc="-10" dirty="0">
                <a:latin typeface="Arial MT"/>
                <a:cs typeface="Arial MT"/>
              </a:rPr>
              <a:t> </a:t>
            </a:r>
            <a:r>
              <a:rPr sz="2700" dirty="0">
                <a:latin typeface="Arial MT"/>
                <a:cs typeface="Arial MT"/>
              </a:rPr>
              <a:t>for</a:t>
            </a:r>
            <a:r>
              <a:rPr sz="2700" spc="-10" dirty="0">
                <a:latin typeface="Arial MT"/>
                <a:cs typeface="Arial MT"/>
              </a:rPr>
              <a:t> </a:t>
            </a:r>
            <a:r>
              <a:rPr sz="2700" dirty="0">
                <a:latin typeface="Arial MT"/>
                <a:cs typeface="Arial MT"/>
              </a:rPr>
              <a:t>cooperating</a:t>
            </a:r>
            <a:r>
              <a:rPr sz="2700" spc="-30" dirty="0">
                <a:latin typeface="Arial MT"/>
                <a:cs typeface="Arial MT"/>
              </a:rPr>
              <a:t> </a:t>
            </a:r>
            <a:r>
              <a:rPr sz="2700" spc="-20" dirty="0">
                <a:latin typeface="Arial MT"/>
                <a:cs typeface="Arial MT"/>
              </a:rPr>
              <a:t>with </a:t>
            </a:r>
            <a:r>
              <a:rPr sz="2700" dirty="0">
                <a:latin typeface="Arial MT"/>
                <a:cs typeface="Arial MT"/>
              </a:rPr>
              <a:t>an</a:t>
            </a:r>
            <a:r>
              <a:rPr sz="2700" spc="-15" dirty="0">
                <a:latin typeface="Arial MT"/>
                <a:cs typeface="Arial MT"/>
              </a:rPr>
              <a:t> </a:t>
            </a:r>
            <a:r>
              <a:rPr sz="2700" spc="-10" dirty="0">
                <a:latin typeface="Arial MT"/>
                <a:cs typeface="Arial MT"/>
              </a:rPr>
              <a:t>investigation.</a:t>
            </a:r>
            <a:endParaRPr sz="2700">
              <a:latin typeface="Arial MT"/>
              <a:cs typeface="Arial M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1568785" cy="6857999"/>
          </a:xfrm>
          <a:prstGeom prst="rect">
            <a:avLst/>
          </a:prstGeom>
        </p:spPr>
      </p:pic>
      <p:sp>
        <p:nvSpPr>
          <p:cNvPr id="3" name="object 3"/>
          <p:cNvSpPr txBox="1">
            <a:spLocks noGrp="1"/>
          </p:cNvSpPr>
          <p:nvPr>
            <p:ph type="title"/>
          </p:nvPr>
        </p:nvSpPr>
        <p:spPr>
          <a:xfrm>
            <a:off x="1676400" y="609600"/>
            <a:ext cx="6645402" cy="690574"/>
          </a:xfrm>
          <a:prstGeom prst="rect">
            <a:avLst/>
          </a:prstGeom>
        </p:spPr>
        <p:txBody>
          <a:bodyPr vert="horz" wrap="square" lIns="0" tIns="13335" rIns="0" bIns="0" rtlCol="0">
            <a:spAutoFit/>
          </a:bodyPr>
          <a:lstStyle/>
          <a:p>
            <a:pPr marL="12700">
              <a:lnSpc>
                <a:spcPct val="100000"/>
              </a:lnSpc>
              <a:spcBef>
                <a:spcPts val="105"/>
              </a:spcBef>
            </a:pPr>
            <a:r>
              <a:rPr dirty="0"/>
              <a:t>Protected</a:t>
            </a:r>
            <a:r>
              <a:rPr lang="en-US" spc="-60" dirty="0"/>
              <a:t> Bases/</a:t>
            </a:r>
            <a:r>
              <a:rPr spc="-10" dirty="0"/>
              <a:t>Classes</a:t>
            </a:r>
          </a:p>
        </p:txBody>
      </p:sp>
      <p:sp>
        <p:nvSpPr>
          <p:cNvPr id="4" name="object 4"/>
          <p:cNvSpPr txBox="1"/>
          <p:nvPr/>
        </p:nvSpPr>
        <p:spPr>
          <a:xfrm>
            <a:off x="2465958" y="1640535"/>
            <a:ext cx="6060440" cy="4474943"/>
          </a:xfrm>
          <a:prstGeom prst="rect">
            <a:avLst/>
          </a:prstGeom>
        </p:spPr>
        <p:txBody>
          <a:bodyPr vert="horz" wrap="square" lIns="0" tIns="12065" rIns="0" bIns="0" rtlCol="0">
            <a:spAutoFit/>
          </a:bodyPr>
          <a:lstStyle/>
          <a:p>
            <a:pPr marL="12700" marR="527050">
              <a:lnSpc>
                <a:spcPct val="100000"/>
              </a:lnSpc>
              <a:spcBef>
                <a:spcPts val="95"/>
              </a:spcBef>
            </a:pPr>
            <a:r>
              <a:rPr sz="2500" dirty="0">
                <a:latin typeface="Arial MT"/>
                <a:cs typeface="Arial MT"/>
              </a:rPr>
              <a:t>For</a:t>
            </a:r>
            <a:r>
              <a:rPr sz="2500" spc="-30" dirty="0">
                <a:latin typeface="Arial MT"/>
                <a:cs typeface="Arial MT"/>
              </a:rPr>
              <a:t> </a:t>
            </a:r>
            <a:r>
              <a:rPr sz="2500" dirty="0">
                <a:latin typeface="Arial MT"/>
                <a:cs typeface="Arial MT"/>
              </a:rPr>
              <a:t>civil</a:t>
            </a:r>
            <a:r>
              <a:rPr sz="2500" spc="-45" dirty="0">
                <a:latin typeface="Arial MT"/>
                <a:cs typeface="Arial MT"/>
              </a:rPr>
              <a:t> </a:t>
            </a:r>
            <a:r>
              <a:rPr sz="2500" dirty="0">
                <a:latin typeface="Arial MT"/>
                <a:cs typeface="Arial MT"/>
              </a:rPr>
              <a:t>rights</a:t>
            </a:r>
            <a:r>
              <a:rPr sz="2500" spc="-25" dirty="0">
                <a:latin typeface="Arial MT"/>
                <a:cs typeface="Arial MT"/>
              </a:rPr>
              <a:t> </a:t>
            </a:r>
            <a:r>
              <a:rPr sz="2500" dirty="0">
                <a:latin typeface="Arial MT"/>
                <a:cs typeface="Arial MT"/>
              </a:rPr>
              <a:t>in</a:t>
            </a:r>
            <a:r>
              <a:rPr sz="2500" spc="-80" dirty="0">
                <a:latin typeface="Arial MT"/>
                <a:cs typeface="Arial MT"/>
              </a:rPr>
              <a:t> </a:t>
            </a:r>
            <a:r>
              <a:rPr sz="2500" spc="-10" dirty="0">
                <a:latin typeface="Arial MT"/>
                <a:cs typeface="Arial MT"/>
              </a:rPr>
              <a:t>TEFAP</a:t>
            </a:r>
            <a:r>
              <a:rPr sz="2500" spc="-90" dirty="0">
                <a:latin typeface="Arial MT"/>
                <a:cs typeface="Arial MT"/>
              </a:rPr>
              <a:t> </a:t>
            </a:r>
            <a:r>
              <a:rPr sz="2500" dirty="0">
                <a:latin typeface="Arial MT"/>
                <a:cs typeface="Arial MT"/>
              </a:rPr>
              <a:t>and</a:t>
            </a:r>
            <a:r>
              <a:rPr sz="2500" spc="-45" dirty="0">
                <a:latin typeface="Arial MT"/>
                <a:cs typeface="Arial MT"/>
              </a:rPr>
              <a:t> CSFP,</a:t>
            </a:r>
            <a:r>
              <a:rPr sz="2500" spc="-35" dirty="0">
                <a:latin typeface="Arial MT"/>
                <a:cs typeface="Arial MT"/>
              </a:rPr>
              <a:t> </a:t>
            </a:r>
            <a:r>
              <a:rPr sz="2500" spc="-25" dirty="0">
                <a:latin typeface="Arial MT"/>
                <a:cs typeface="Arial MT"/>
              </a:rPr>
              <a:t>the </a:t>
            </a:r>
            <a:r>
              <a:rPr sz="2500" dirty="0">
                <a:latin typeface="Arial MT"/>
                <a:cs typeface="Arial MT"/>
              </a:rPr>
              <a:t>protected</a:t>
            </a:r>
            <a:r>
              <a:rPr sz="2500" spc="-80" dirty="0">
                <a:latin typeface="Arial MT"/>
                <a:cs typeface="Arial MT"/>
              </a:rPr>
              <a:t> </a:t>
            </a:r>
            <a:r>
              <a:rPr sz="2500" dirty="0">
                <a:latin typeface="Arial MT"/>
                <a:cs typeface="Arial MT"/>
              </a:rPr>
              <a:t>classes</a:t>
            </a:r>
            <a:r>
              <a:rPr sz="2500" spc="-85" dirty="0">
                <a:latin typeface="Arial MT"/>
                <a:cs typeface="Arial MT"/>
              </a:rPr>
              <a:t> </a:t>
            </a:r>
            <a:r>
              <a:rPr sz="2500" spc="-20" dirty="0">
                <a:latin typeface="Arial MT"/>
                <a:cs typeface="Arial MT"/>
              </a:rPr>
              <a:t>are:</a:t>
            </a:r>
            <a:endParaRPr sz="2500" dirty="0">
              <a:latin typeface="Arial MT"/>
              <a:cs typeface="Arial MT"/>
            </a:endParaRPr>
          </a:p>
          <a:p>
            <a:pPr marL="355600" indent="-285115">
              <a:lnSpc>
                <a:spcPct val="100000"/>
              </a:lnSpc>
              <a:spcBef>
                <a:spcPts val="605"/>
              </a:spcBef>
              <a:buClr>
                <a:srgbClr val="4AACC5"/>
              </a:buClr>
              <a:buFont typeface="Wingdings"/>
              <a:buChar char=""/>
              <a:tabLst>
                <a:tab pos="355600" algn="l"/>
              </a:tabLst>
            </a:pPr>
            <a:r>
              <a:rPr sz="2500" spc="-10" dirty="0">
                <a:latin typeface="Arial MT"/>
                <a:cs typeface="Arial MT"/>
              </a:rPr>
              <a:t>Disability</a:t>
            </a:r>
            <a:endParaRPr sz="2500" dirty="0">
              <a:latin typeface="Arial MT"/>
              <a:cs typeface="Arial MT"/>
            </a:endParaRPr>
          </a:p>
          <a:p>
            <a:pPr marL="355600" indent="-285115">
              <a:lnSpc>
                <a:spcPct val="100000"/>
              </a:lnSpc>
              <a:spcBef>
                <a:spcPts val="600"/>
              </a:spcBef>
              <a:buClr>
                <a:srgbClr val="4AACC5"/>
              </a:buClr>
              <a:buFont typeface="Wingdings"/>
              <a:buChar char=""/>
              <a:tabLst>
                <a:tab pos="355600" algn="l"/>
              </a:tabLst>
            </a:pPr>
            <a:r>
              <a:rPr sz="2500" dirty="0">
                <a:latin typeface="Arial MT"/>
                <a:cs typeface="Arial MT"/>
              </a:rPr>
              <a:t>National</a:t>
            </a:r>
            <a:r>
              <a:rPr sz="2500" spc="-40" dirty="0">
                <a:latin typeface="Arial MT"/>
                <a:cs typeface="Arial MT"/>
              </a:rPr>
              <a:t> </a:t>
            </a:r>
            <a:r>
              <a:rPr sz="2500" spc="-10" dirty="0">
                <a:latin typeface="Arial MT"/>
                <a:cs typeface="Arial MT"/>
              </a:rPr>
              <a:t>Origin</a:t>
            </a:r>
            <a:endParaRPr sz="2500" dirty="0">
              <a:latin typeface="Arial MT"/>
              <a:cs typeface="Arial MT"/>
            </a:endParaRPr>
          </a:p>
          <a:p>
            <a:pPr marL="355600" indent="-285115">
              <a:lnSpc>
                <a:spcPct val="100000"/>
              </a:lnSpc>
              <a:spcBef>
                <a:spcPts val="600"/>
              </a:spcBef>
              <a:buClr>
                <a:srgbClr val="4AACC5"/>
              </a:buClr>
              <a:buFont typeface="Wingdings"/>
              <a:buChar char=""/>
              <a:tabLst>
                <a:tab pos="355600" algn="l"/>
              </a:tabLst>
            </a:pPr>
            <a:r>
              <a:rPr sz="2500" spc="-25" dirty="0">
                <a:latin typeface="Arial MT"/>
                <a:cs typeface="Arial MT"/>
              </a:rPr>
              <a:t>Age</a:t>
            </a:r>
            <a:endParaRPr sz="2500" dirty="0">
              <a:latin typeface="Arial MT"/>
              <a:cs typeface="Arial MT"/>
            </a:endParaRPr>
          </a:p>
          <a:p>
            <a:pPr marL="355600" indent="-285115">
              <a:lnSpc>
                <a:spcPct val="100000"/>
              </a:lnSpc>
              <a:spcBef>
                <a:spcPts val="600"/>
              </a:spcBef>
              <a:buClr>
                <a:srgbClr val="4AACC5"/>
              </a:buClr>
              <a:buFont typeface="Wingdings"/>
              <a:buChar char=""/>
              <a:tabLst>
                <a:tab pos="355600" algn="l"/>
              </a:tabLst>
            </a:pPr>
            <a:r>
              <a:rPr sz="2500" spc="-20" dirty="0">
                <a:latin typeface="Arial MT"/>
                <a:cs typeface="Arial MT"/>
              </a:rPr>
              <a:t>Race</a:t>
            </a:r>
            <a:endParaRPr sz="2500" dirty="0">
              <a:latin typeface="Arial MT"/>
              <a:cs typeface="Arial MT"/>
            </a:endParaRPr>
          </a:p>
          <a:p>
            <a:pPr marL="355600" indent="-285115">
              <a:lnSpc>
                <a:spcPct val="100000"/>
              </a:lnSpc>
              <a:spcBef>
                <a:spcPts val="600"/>
              </a:spcBef>
              <a:buClr>
                <a:srgbClr val="4AACC5"/>
              </a:buClr>
              <a:buFont typeface="Wingdings"/>
              <a:buChar char=""/>
              <a:tabLst>
                <a:tab pos="355600" algn="l"/>
              </a:tabLst>
            </a:pPr>
            <a:r>
              <a:rPr sz="2500" spc="-10" dirty="0">
                <a:latin typeface="Arial MT"/>
                <a:cs typeface="Arial MT"/>
              </a:rPr>
              <a:t>Color</a:t>
            </a:r>
            <a:endParaRPr sz="2500" dirty="0">
              <a:latin typeface="Arial MT"/>
              <a:cs typeface="Arial MT"/>
            </a:endParaRPr>
          </a:p>
          <a:p>
            <a:pPr marL="355600" indent="-285115">
              <a:lnSpc>
                <a:spcPct val="100000"/>
              </a:lnSpc>
              <a:spcBef>
                <a:spcPts val="605"/>
              </a:spcBef>
              <a:buClr>
                <a:srgbClr val="4AACC5"/>
              </a:buClr>
              <a:buFont typeface="Wingdings"/>
              <a:buChar char=""/>
              <a:tabLst>
                <a:tab pos="355600" algn="l"/>
              </a:tabLst>
            </a:pPr>
            <a:r>
              <a:rPr lang="en-US" sz="2500" spc="-25" dirty="0">
                <a:latin typeface="Arial MT"/>
                <a:cs typeface="Arial MT"/>
              </a:rPr>
              <a:t>Sex</a:t>
            </a:r>
            <a:endParaRPr sz="2500" dirty="0">
              <a:latin typeface="Arial MT"/>
              <a:cs typeface="Arial MT"/>
            </a:endParaRPr>
          </a:p>
          <a:p>
            <a:pPr>
              <a:lnSpc>
                <a:spcPct val="100000"/>
              </a:lnSpc>
              <a:spcBef>
                <a:spcPts val="1180"/>
              </a:spcBef>
            </a:pPr>
            <a:endParaRPr sz="2500" dirty="0">
              <a:latin typeface="Arial MT"/>
              <a:cs typeface="Arial MT"/>
            </a:endParaRPr>
          </a:p>
          <a:p>
            <a:pPr marL="12700">
              <a:lnSpc>
                <a:spcPct val="100000"/>
              </a:lnSpc>
              <a:spcBef>
                <a:spcPts val="5"/>
              </a:spcBef>
            </a:pPr>
            <a:r>
              <a:rPr sz="2500" dirty="0">
                <a:latin typeface="Arial MT"/>
                <a:cs typeface="Arial MT"/>
              </a:rPr>
              <a:t>People</a:t>
            </a:r>
            <a:r>
              <a:rPr sz="2500" spc="-55" dirty="0">
                <a:latin typeface="Arial MT"/>
                <a:cs typeface="Arial MT"/>
              </a:rPr>
              <a:t> </a:t>
            </a:r>
            <a:r>
              <a:rPr sz="2500" dirty="0">
                <a:latin typeface="Arial MT"/>
                <a:cs typeface="Arial MT"/>
              </a:rPr>
              <a:t>are</a:t>
            </a:r>
            <a:r>
              <a:rPr sz="2500" spc="-25" dirty="0">
                <a:latin typeface="Arial MT"/>
                <a:cs typeface="Arial MT"/>
              </a:rPr>
              <a:t> </a:t>
            </a:r>
            <a:r>
              <a:rPr sz="2500" dirty="0">
                <a:latin typeface="Arial MT"/>
                <a:cs typeface="Arial MT"/>
              </a:rPr>
              <a:t>also</a:t>
            </a:r>
            <a:r>
              <a:rPr sz="2500" spc="-45" dirty="0">
                <a:latin typeface="Arial MT"/>
                <a:cs typeface="Arial MT"/>
              </a:rPr>
              <a:t> </a:t>
            </a:r>
            <a:r>
              <a:rPr sz="2500" dirty="0">
                <a:latin typeface="Arial MT"/>
                <a:cs typeface="Arial MT"/>
              </a:rPr>
              <a:t>protected</a:t>
            </a:r>
            <a:r>
              <a:rPr sz="2500" spc="-35" dirty="0">
                <a:latin typeface="Arial MT"/>
                <a:cs typeface="Arial MT"/>
              </a:rPr>
              <a:t> </a:t>
            </a:r>
            <a:r>
              <a:rPr sz="2500" dirty="0">
                <a:latin typeface="Arial MT"/>
                <a:cs typeface="Arial MT"/>
              </a:rPr>
              <a:t>from</a:t>
            </a:r>
            <a:r>
              <a:rPr sz="2500" spc="-55" dirty="0">
                <a:latin typeface="Arial MT"/>
                <a:cs typeface="Arial MT"/>
              </a:rPr>
              <a:t> </a:t>
            </a:r>
            <a:r>
              <a:rPr sz="2500" b="1" spc="-10" dirty="0">
                <a:solidFill>
                  <a:srgbClr val="4AACC5"/>
                </a:solidFill>
                <a:latin typeface="Arial"/>
                <a:cs typeface="Arial"/>
              </a:rPr>
              <a:t>retaliation.</a:t>
            </a:r>
            <a:endParaRPr sz="2500" dirty="0">
              <a:latin typeface="Arial"/>
              <a:cs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BB0825B-F08B-B69E-C58D-6993499B0FEE}"/>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A3375405-B7BD-281B-F465-7FA22372E175}"/>
              </a:ext>
            </a:extLst>
          </p:cNvPr>
          <p:cNvPicPr/>
          <p:nvPr/>
        </p:nvPicPr>
        <p:blipFill>
          <a:blip r:embed="rId3" cstate="print"/>
          <a:stretch>
            <a:fillRect/>
          </a:stretch>
        </p:blipFill>
        <p:spPr>
          <a:xfrm>
            <a:off x="0" y="0"/>
            <a:ext cx="1568785" cy="6857999"/>
          </a:xfrm>
          <a:prstGeom prst="rect">
            <a:avLst/>
          </a:prstGeom>
        </p:spPr>
      </p:pic>
      <p:sp>
        <p:nvSpPr>
          <p:cNvPr id="3" name="object 3">
            <a:extLst>
              <a:ext uri="{FF2B5EF4-FFF2-40B4-BE49-F238E27FC236}">
                <a16:creationId xmlns:a16="http://schemas.microsoft.com/office/drawing/2014/main" id="{DBDE24BF-06F7-E5AA-0B94-E381175C9F9D}"/>
              </a:ext>
            </a:extLst>
          </p:cNvPr>
          <p:cNvSpPr txBox="1">
            <a:spLocks noGrp="1"/>
          </p:cNvSpPr>
          <p:nvPr>
            <p:ph type="title"/>
          </p:nvPr>
        </p:nvSpPr>
        <p:spPr>
          <a:xfrm>
            <a:off x="2063496" y="609600"/>
            <a:ext cx="6645402" cy="690574"/>
          </a:xfrm>
          <a:prstGeom prst="rect">
            <a:avLst/>
          </a:prstGeom>
        </p:spPr>
        <p:txBody>
          <a:bodyPr vert="horz" wrap="square" lIns="0" tIns="13335" rIns="0" bIns="0" rtlCol="0">
            <a:spAutoFit/>
          </a:bodyPr>
          <a:lstStyle/>
          <a:p>
            <a:pPr marL="12700">
              <a:lnSpc>
                <a:spcPct val="100000"/>
              </a:lnSpc>
              <a:spcBef>
                <a:spcPts val="105"/>
              </a:spcBef>
            </a:pPr>
            <a:r>
              <a:rPr lang="en-US" spc="-10" dirty="0"/>
              <a:t>Also Protected:</a:t>
            </a:r>
            <a:endParaRPr spc="-10" dirty="0"/>
          </a:p>
        </p:txBody>
      </p:sp>
      <p:sp>
        <p:nvSpPr>
          <p:cNvPr id="4" name="object 4">
            <a:extLst>
              <a:ext uri="{FF2B5EF4-FFF2-40B4-BE49-F238E27FC236}">
                <a16:creationId xmlns:a16="http://schemas.microsoft.com/office/drawing/2014/main" id="{CFF75770-559A-6123-ECCC-42F579B22BCF}"/>
              </a:ext>
            </a:extLst>
          </p:cNvPr>
          <p:cNvSpPr txBox="1"/>
          <p:nvPr/>
        </p:nvSpPr>
        <p:spPr>
          <a:xfrm>
            <a:off x="2057400" y="1676400"/>
            <a:ext cx="6060440" cy="3166893"/>
          </a:xfrm>
          <a:prstGeom prst="rect">
            <a:avLst/>
          </a:prstGeom>
        </p:spPr>
        <p:txBody>
          <a:bodyPr vert="horz" wrap="square" lIns="0" tIns="12065" rIns="0" bIns="0" rtlCol="0">
            <a:spAutoFit/>
          </a:bodyPr>
          <a:lstStyle/>
          <a:p>
            <a:pPr marL="355600" indent="-285115">
              <a:lnSpc>
                <a:spcPct val="100000"/>
              </a:lnSpc>
              <a:spcBef>
                <a:spcPts val="605"/>
              </a:spcBef>
              <a:buClr>
                <a:srgbClr val="4AACC5"/>
              </a:buClr>
              <a:buFont typeface="Wingdings"/>
              <a:buChar char=""/>
              <a:tabLst>
                <a:tab pos="355600" algn="l"/>
              </a:tabLst>
            </a:pPr>
            <a:r>
              <a:rPr lang="en-US" sz="2500" spc="-10" dirty="0">
                <a:latin typeface="Arial MT"/>
                <a:cs typeface="Arial MT"/>
              </a:rPr>
              <a:t>Religion </a:t>
            </a:r>
          </a:p>
          <a:p>
            <a:pPr marL="355600" indent="-285115">
              <a:lnSpc>
                <a:spcPct val="100000"/>
              </a:lnSpc>
              <a:spcBef>
                <a:spcPts val="605"/>
              </a:spcBef>
              <a:buClr>
                <a:srgbClr val="4AACC5"/>
              </a:buClr>
              <a:buFont typeface="Wingdings"/>
              <a:buChar char=""/>
              <a:tabLst>
                <a:tab pos="355600" algn="l"/>
              </a:tabLst>
            </a:pPr>
            <a:r>
              <a:rPr lang="en-US" sz="2500" dirty="0">
                <a:latin typeface="Arial MT"/>
                <a:cs typeface="Arial MT"/>
              </a:rPr>
              <a:t>Political Beliefs</a:t>
            </a:r>
          </a:p>
          <a:p>
            <a:pPr marL="355600" indent="-285115">
              <a:lnSpc>
                <a:spcPct val="100000"/>
              </a:lnSpc>
              <a:spcBef>
                <a:spcPts val="600"/>
              </a:spcBef>
              <a:buClr>
                <a:srgbClr val="4AACC5"/>
              </a:buClr>
              <a:buFont typeface="Wingdings"/>
              <a:buChar char=""/>
              <a:tabLst>
                <a:tab pos="355600" algn="l"/>
              </a:tabLst>
            </a:pPr>
            <a:r>
              <a:rPr lang="en-US" sz="2500" spc="-25" dirty="0">
                <a:latin typeface="Arial MT"/>
                <a:cs typeface="Arial MT"/>
              </a:rPr>
              <a:t>Marital Status</a:t>
            </a:r>
            <a:endParaRPr lang="en-US" sz="2500" dirty="0">
              <a:latin typeface="Arial MT"/>
              <a:cs typeface="Arial MT"/>
            </a:endParaRPr>
          </a:p>
          <a:p>
            <a:pPr marL="355600" indent="-285115">
              <a:lnSpc>
                <a:spcPct val="100000"/>
              </a:lnSpc>
              <a:spcBef>
                <a:spcPts val="600"/>
              </a:spcBef>
              <a:buClr>
                <a:srgbClr val="4AACC5"/>
              </a:buClr>
              <a:buFont typeface="Wingdings"/>
              <a:buChar char=""/>
              <a:tabLst>
                <a:tab pos="355600" algn="l"/>
              </a:tabLst>
            </a:pPr>
            <a:r>
              <a:rPr lang="en-US" sz="2500" spc="-20" dirty="0">
                <a:latin typeface="Arial MT"/>
                <a:cs typeface="Arial MT"/>
              </a:rPr>
              <a:t>Familial Status</a:t>
            </a:r>
            <a:endParaRPr lang="en-US" sz="2500" dirty="0">
              <a:latin typeface="Arial MT"/>
              <a:cs typeface="Arial MT"/>
            </a:endParaRPr>
          </a:p>
          <a:p>
            <a:pPr marL="355600" indent="-285115">
              <a:lnSpc>
                <a:spcPct val="100000"/>
              </a:lnSpc>
              <a:spcBef>
                <a:spcPts val="600"/>
              </a:spcBef>
              <a:buClr>
                <a:srgbClr val="4AACC5"/>
              </a:buClr>
              <a:buFont typeface="Wingdings"/>
              <a:buChar char=""/>
              <a:tabLst>
                <a:tab pos="355600" algn="l"/>
              </a:tabLst>
            </a:pPr>
            <a:r>
              <a:rPr lang="en-US" sz="2500" spc="-10" dirty="0">
                <a:latin typeface="Arial MT"/>
                <a:cs typeface="Arial MT"/>
              </a:rPr>
              <a:t>Sexual Orientation</a:t>
            </a:r>
            <a:endParaRPr lang="en-US" sz="2500" dirty="0">
              <a:latin typeface="Arial MT"/>
              <a:cs typeface="Arial MT"/>
            </a:endParaRPr>
          </a:p>
          <a:p>
            <a:pPr marL="355600" indent="-285115">
              <a:lnSpc>
                <a:spcPct val="100000"/>
              </a:lnSpc>
              <a:spcBef>
                <a:spcPts val="605"/>
              </a:spcBef>
              <a:buClr>
                <a:srgbClr val="4AACC5"/>
              </a:buClr>
              <a:buFont typeface="Wingdings"/>
              <a:buChar char=""/>
              <a:tabLst>
                <a:tab pos="355600" algn="l"/>
              </a:tabLst>
            </a:pPr>
            <a:r>
              <a:rPr lang="en-US" sz="2500" spc="-25" dirty="0">
                <a:latin typeface="Arial MT"/>
                <a:cs typeface="Arial MT"/>
              </a:rPr>
              <a:t>Genetic Information</a:t>
            </a:r>
          </a:p>
          <a:p>
            <a:pPr marL="355600" indent="-285115">
              <a:lnSpc>
                <a:spcPct val="100000"/>
              </a:lnSpc>
              <a:spcBef>
                <a:spcPts val="605"/>
              </a:spcBef>
              <a:buClr>
                <a:srgbClr val="4AACC5"/>
              </a:buClr>
              <a:buFont typeface="Wingdings"/>
              <a:buChar char=""/>
              <a:tabLst>
                <a:tab pos="355600" algn="l"/>
              </a:tabLst>
            </a:pPr>
            <a:r>
              <a:rPr lang="en-US" sz="2500" spc="-25" dirty="0">
                <a:latin typeface="Arial MT"/>
                <a:cs typeface="Arial MT"/>
              </a:rPr>
              <a:t>Income Derived from Public Assistance</a:t>
            </a:r>
            <a:endParaRPr lang="en-US" sz="2500" dirty="0">
              <a:latin typeface="Arial MT"/>
              <a:cs typeface="Arial MT"/>
            </a:endParaRPr>
          </a:p>
        </p:txBody>
      </p:sp>
    </p:spTree>
    <p:extLst>
      <p:ext uri="{BB962C8B-B14F-4D97-AF65-F5344CB8AC3E}">
        <p14:creationId xmlns:p14="http://schemas.microsoft.com/office/powerpoint/2010/main" val="2718122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1568785" cy="6857999"/>
          </a:xfrm>
          <a:prstGeom prst="rect">
            <a:avLst/>
          </a:prstGeom>
        </p:spPr>
      </p:pic>
      <p:sp>
        <p:nvSpPr>
          <p:cNvPr id="3" name="object 3"/>
          <p:cNvSpPr txBox="1">
            <a:spLocks noGrp="1"/>
          </p:cNvSpPr>
          <p:nvPr>
            <p:ph type="title"/>
          </p:nvPr>
        </p:nvSpPr>
        <p:spPr>
          <a:xfrm>
            <a:off x="2624708" y="992835"/>
            <a:ext cx="5186680" cy="1367790"/>
          </a:xfrm>
          <a:prstGeom prst="rect">
            <a:avLst/>
          </a:prstGeom>
        </p:spPr>
        <p:txBody>
          <a:bodyPr vert="horz" wrap="square" lIns="0" tIns="13335" rIns="0" bIns="0" rtlCol="0">
            <a:spAutoFit/>
          </a:bodyPr>
          <a:lstStyle/>
          <a:p>
            <a:pPr marL="1239520" marR="5080" indent="-1226820">
              <a:lnSpc>
                <a:spcPct val="100000"/>
              </a:lnSpc>
              <a:spcBef>
                <a:spcPts val="105"/>
              </a:spcBef>
            </a:pPr>
            <a:r>
              <a:rPr spc="-10" dirty="0"/>
              <a:t>Non-Discrimination Statement</a:t>
            </a:r>
          </a:p>
        </p:txBody>
      </p:sp>
      <p:sp>
        <p:nvSpPr>
          <p:cNvPr id="4" name="object 4"/>
          <p:cNvSpPr txBox="1"/>
          <p:nvPr/>
        </p:nvSpPr>
        <p:spPr>
          <a:xfrm>
            <a:off x="1805432" y="2935604"/>
            <a:ext cx="6527800" cy="2464435"/>
          </a:xfrm>
          <a:prstGeom prst="rect">
            <a:avLst/>
          </a:prstGeom>
        </p:spPr>
        <p:txBody>
          <a:bodyPr vert="horz" wrap="square" lIns="0" tIns="12065" rIns="0" bIns="0" rtlCol="0">
            <a:spAutoFit/>
          </a:bodyPr>
          <a:lstStyle/>
          <a:p>
            <a:pPr marL="355600" marR="128270" indent="-342900" algn="just">
              <a:lnSpc>
                <a:spcPct val="100000"/>
              </a:lnSpc>
              <a:spcBef>
                <a:spcPts val="95"/>
              </a:spcBef>
              <a:buClr>
                <a:srgbClr val="00AFEF"/>
              </a:buClr>
              <a:buFont typeface="Wingdings"/>
              <a:buChar char=""/>
              <a:tabLst>
                <a:tab pos="355600" algn="l"/>
              </a:tabLst>
            </a:pPr>
            <a:r>
              <a:rPr sz="2500" dirty="0">
                <a:latin typeface="Arial MT"/>
                <a:cs typeface="Arial MT"/>
              </a:rPr>
              <a:t>All</a:t>
            </a:r>
            <a:r>
              <a:rPr sz="2500" spc="-65" dirty="0">
                <a:latin typeface="Arial MT"/>
                <a:cs typeface="Arial MT"/>
              </a:rPr>
              <a:t> </a:t>
            </a:r>
            <a:r>
              <a:rPr sz="2500" dirty="0">
                <a:latin typeface="Arial MT"/>
                <a:cs typeface="Arial MT"/>
              </a:rPr>
              <a:t>public</a:t>
            </a:r>
            <a:r>
              <a:rPr sz="2500" spc="-80" dirty="0">
                <a:latin typeface="Arial MT"/>
                <a:cs typeface="Arial MT"/>
              </a:rPr>
              <a:t> </a:t>
            </a:r>
            <a:r>
              <a:rPr sz="2500" dirty="0">
                <a:latin typeface="Arial MT"/>
                <a:cs typeface="Arial MT"/>
              </a:rPr>
              <a:t>information</a:t>
            </a:r>
            <a:r>
              <a:rPr sz="2500" spc="-60" dirty="0">
                <a:latin typeface="Arial MT"/>
                <a:cs typeface="Arial MT"/>
              </a:rPr>
              <a:t> </a:t>
            </a:r>
            <a:r>
              <a:rPr sz="2500" dirty="0">
                <a:latin typeface="Arial MT"/>
                <a:cs typeface="Arial MT"/>
              </a:rPr>
              <a:t>related</a:t>
            </a:r>
            <a:r>
              <a:rPr sz="2500" spc="-65" dirty="0">
                <a:latin typeface="Arial MT"/>
                <a:cs typeface="Arial MT"/>
              </a:rPr>
              <a:t> </a:t>
            </a:r>
            <a:r>
              <a:rPr sz="2500" dirty="0">
                <a:latin typeface="Arial MT"/>
                <a:cs typeface="Arial MT"/>
              </a:rPr>
              <a:t>to</a:t>
            </a:r>
            <a:r>
              <a:rPr sz="2500" spc="-100" dirty="0">
                <a:latin typeface="Arial MT"/>
                <a:cs typeface="Arial MT"/>
              </a:rPr>
              <a:t> </a:t>
            </a:r>
            <a:r>
              <a:rPr sz="2500" spc="-10" dirty="0">
                <a:latin typeface="Arial MT"/>
                <a:cs typeface="Arial MT"/>
              </a:rPr>
              <a:t>TEFAP</a:t>
            </a:r>
            <a:r>
              <a:rPr sz="2500" spc="-105" dirty="0">
                <a:latin typeface="Arial MT"/>
                <a:cs typeface="Arial MT"/>
              </a:rPr>
              <a:t> </a:t>
            </a:r>
            <a:r>
              <a:rPr sz="2500" spc="-25" dirty="0">
                <a:latin typeface="Arial MT"/>
                <a:cs typeface="Arial MT"/>
              </a:rPr>
              <a:t>and </a:t>
            </a:r>
            <a:r>
              <a:rPr sz="2500" dirty="0">
                <a:latin typeface="Arial MT"/>
                <a:cs typeface="Arial MT"/>
              </a:rPr>
              <a:t>CSFP</a:t>
            </a:r>
            <a:r>
              <a:rPr sz="2500" spc="-85" dirty="0">
                <a:latin typeface="Arial MT"/>
                <a:cs typeface="Arial MT"/>
              </a:rPr>
              <a:t> </a:t>
            </a:r>
            <a:r>
              <a:rPr sz="2500" dirty="0">
                <a:latin typeface="Arial MT"/>
                <a:cs typeface="Arial MT"/>
              </a:rPr>
              <a:t>must</a:t>
            </a:r>
            <a:r>
              <a:rPr sz="2500" spc="-35" dirty="0">
                <a:latin typeface="Arial MT"/>
                <a:cs typeface="Arial MT"/>
              </a:rPr>
              <a:t> </a:t>
            </a:r>
            <a:r>
              <a:rPr sz="2500" dirty="0">
                <a:latin typeface="Arial MT"/>
                <a:cs typeface="Arial MT"/>
              </a:rPr>
              <a:t>contain</a:t>
            </a:r>
            <a:r>
              <a:rPr sz="2500" spc="-55" dirty="0">
                <a:latin typeface="Arial MT"/>
                <a:cs typeface="Arial MT"/>
              </a:rPr>
              <a:t> </a:t>
            </a:r>
            <a:r>
              <a:rPr sz="2500" dirty="0">
                <a:latin typeface="Arial MT"/>
                <a:cs typeface="Arial MT"/>
              </a:rPr>
              <a:t>the</a:t>
            </a:r>
            <a:r>
              <a:rPr sz="2500" spc="-40" dirty="0">
                <a:latin typeface="Arial MT"/>
                <a:cs typeface="Arial MT"/>
              </a:rPr>
              <a:t> </a:t>
            </a:r>
            <a:r>
              <a:rPr sz="2500" spc="-10" dirty="0">
                <a:latin typeface="Arial MT"/>
                <a:cs typeface="Arial MT"/>
              </a:rPr>
              <a:t>Non-Discrimination Statement</a:t>
            </a:r>
            <a:endParaRPr sz="2500">
              <a:latin typeface="Arial MT"/>
              <a:cs typeface="Arial MT"/>
            </a:endParaRPr>
          </a:p>
          <a:p>
            <a:pPr marL="354965" indent="-342265" algn="just">
              <a:lnSpc>
                <a:spcPct val="100000"/>
              </a:lnSpc>
              <a:spcBef>
                <a:spcPts val="605"/>
              </a:spcBef>
              <a:buClr>
                <a:srgbClr val="00AFEF"/>
              </a:buClr>
              <a:buFont typeface="Wingdings"/>
              <a:buChar char=""/>
              <a:tabLst>
                <a:tab pos="354965" algn="l"/>
              </a:tabLst>
            </a:pPr>
            <a:r>
              <a:rPr sz="2500" dirty="0">
                <a:latin typeface="Arial MT"/>
                <a:cs typeface="Arial MT"/>
              </a:rPr>
              <a:t>Long</a:t>
            </a:r>
            <a:r>
              <a:rPr sz="2500" spc="-65" dirty="0">
                <a:latin typeface="Arial MT"/>
                <a:cs typeface="Arial MT"/>
              </a:rPr>
              <a:t> </a:t>
            </a:r>
            <a:r>
              <a:rPr sz="2500" dirty="0">
                <a:latin typeface="Arial MT"/>
                <a:cs typeface="Arial MT"/>
              </a:rPr>
              <a:t>version</a:t>
            </a:r>
            <a:r>
              <a:rPr sz="2500" spc="-45" dirty="0">
                <a:latin typeface="Arial MT"/>
                <a:cs typeface="Arial MT"/>
              </a:rPr>
              <a:t> </a:t>
            </a:r>
            <a:r>
              <a:rPr sz="2500" dirty="0">
                <a:latin typeface="Arial MT"/>
                <a:cs typeface="Arial MT"/>
              </a:rPr>
              <a:t>vs</a:t>
            </a:r>
            <a:r>
              <a:rPr sz="2500" spc="-45" dirty="0">
                <a:latin typeface="Arial MT"/>
                <a:cs typeface="Arial MT"/>
              </a:rPr>
              <a:t> </a:t>
            </a:r>
            <a:r>
              <a:rPr sz="2500" dirty="0">
                <a:latin typeface="Arial MT"/>
                <a:cs typeface="Arial MT"/>
              </a:rPr>
              <a:t>short</a:t>
            </a:r>
            <a:r>
              <a:rPr sz="2500" spc="-50" dirty="0">
                <a:latin typeface="Arial MT"/>
                <a:cs typeface="Arial MT"/>
              </a:rPr>
              <a:t> </a:t>
            </a:r>
            <a:r>
              <a:rPr sz="2500" spc="-10" dirty="0">
                <a:latin typeface="Arial MT"/>
                <a:cs typeface="Arial MT"/>
              </a:rPr>
              <a:t>version</a:t>
            </a:r>
            <a:endParaRPr sz="2500">
              <a:latin typeface="Arial MT"/>
              <a:cs typeface="Arial MT"/>
            </a:endParaRPr>
          </a:p>
          <a:p>
            <a:pPr marL="1099185" marR="5080" lvl="1" indent="-342900">
              <a:lnSpc>
                <a:spcPct val="100000"/>
              </a:lnSpc>
              <a:spcBef>
                <a:spcPts val="600"/>
              </a:spcBef>
              <a:buClr>
                <a:srgbClr val="00AFEF"/>
              </a:buClr>
              <a:buFont typeface="Wingdings"/>
              <a:buChar char=""/>
              <a:tabLst>
                <a:tab pos="1099185" algn="l"/>
              </a:tabLst>
            </a:pPr>
            <a:r>
              <a:rPr sz="2500" i="1" dirty="0">
                <a:latin typeface="Arial"/>
                <a:cs typeface="Arial"/>
              </a:rPr>
              <a:t>“This</a:t>
            </a:r>
            <a:r>
              <a:rPr sz="2500" i="1" spc="-20" dirty="0">
                <a:latin typeface="Arial"/>
                <a:cs typeface="Arial"/>
              </a:rPr>
              <a:t> </a:t>
            </a:r>
            <a:r>
              <a:rPr sz="2500" i="1" dirty="0">
                <a:latin typeface="Arial"/>
                <a:cs typeface="Arial"/>
              </a:rPr>
              <a:t>institution</a:t>
            </a:r>
            <a:r>
              <a:rPr sz="2500" i="1" spc="-25" dirty="0">
                <a:latin typeface="Arial"/>
                <a:cs typeface="Arial"/>
              </a:rPr>
              <a:t> </a:t>
            </a:r>
            <a:r>
              <a:rPr sz="2500" i="1" dirty="0">
                <a:latin typeface="Arial"/>
                <a:cs typeface="Arial"/>
              </a:rPr>
              <a:t>is</a:t>
            </a:r>
            <a:r>
              <a:rPr sz="2500" i="1" spc="-10" dirty="0">
                <a:latin typeface="Arial"/>
                <a:cs typeface="Arial"/>
              </a:rPr>
              <a:t> </a:t>
            </a:r>
            <a:r>
              <a:rPr sz="2500" i="1" dirty="0">
                <a:latin typeface="Arial"/>
                <a:cs typeface="Arial"/>
              </a:rPr>
              <a:t>an</a:t>
            </a:r>
            <a:r>
              <a:rPr sz="2500" i="1" spc="-20" dirty="0">
                <a:latin typeface="Arial"/>
                <a:cs typeface="Arial"/>
              </a:rPr>
              <a:t> </a:t>
            </a:r>
            <a:r>
              <a:rPr sz="2500" i="1" dirty="0">
                <a:latin typeface="Arial"/>
                <a:cs typeface="Arial"/>
              </a:rPr>
              <a:t>equal</a:t>
            </a:r>
            <a:r>
              <a:rPr sz="2500" i="1" spc="-25" dirty="0">
                <a:latin typeface="Arial"/>
                <a:cs typeface="Arial"/>
              </a:rPr>
              <a:t> </a:t>
            </a:r>
            <a:r>
              <a:rPr sz="2500" i="1" spc="-10" dirty="0">
                <a:latin typeface="Arial"/>
                <a:cs typeface="Arial"/>
              </a:rPr>
              <a:t>opportunity provider.”</a:t>
            </a:r>
            <a:endParaRPr sz="2500">
              <a:latin typeface="Arial"/>
              <a:cs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9144000" cy="6858000"/>
            <a:chOff x="0" y="0"/>
            <a:chExt cx="9144000" cy="6858000"/>
          </a:xfrm>
        </p:grpSpPr>
        <p:pic>
          <p:nvPicPr>
            <p:cNvPr id="3" name="object 3"/>
            <p:cNvPicPr/>
            <p:nvPr/>
          </p:nvPicPr>
          <p:blipFill>
            <a:blip r:embed="rId3" cstate="print"/>
            <a:stretch>
              <a:fillRect/>
            </a:stretch>
          </p:blipFill>
          <p:spPr>
            <a:xfrm>
              <a:off x="0" y="57"/>
              <a:ext cx="3500627" cy="6857873"/>
            </a:xfrm>
            <a:prstGeom prst="rect">
              <a:avLst/>
            </a:prstGeom>
          </p:spPr>
        </p:pic>
        <p:sp>
          <p:nvSpPr>
            <p:cNvPr id="4" name="object 4"/>
            <p:cNvSpPr/>
            <p:nvPr/>
          </p:nvSpPr>
          <p:spPr>
            <a:xfrm>
              <a:off x="729996" y="0"/>
              <a:ext cx="8414385" cy="6858000"/>
            </a:xfrm>
            <a:custGeom>
              <a:avLst/>
              <a:gdLst/>
              <a:ahLst/>
              <a:cxnLst/>
              <a:rect l="l" t="t" r="r" b="b"/>
              <a:pathLst>
                <a:path w="8414385" h="6858000">
                  <a:moveTo>
                    <a:pt x="8414004" y="0"/>
                  </a:moveTo>
                  <a:lnTo>
                    <a:pt x="335280" y="0"/>
                  </a:lnTo>
                  <a:lnTo>
                    <a:pt x="0" y="0"/>
                  </a:lnTo>
                  <a:lnTo>
                    <a:pt x="2382139" y="6858000"/>
                  </a:lnTo>
                  <a:lnTo>
                    <a:pt x="2717419" y="6858000"/>
                  </a:lnTo>
                  <a:lnTo>
                    <a:pt x="8414004" y="6858000"/>
                  </a:lnTo>
                  <a:lnTo>
                    <a:pt x="8414004" y="0"/>
                  </a:lnTo>
                  <a:close/>
                </a:path>
              </a:pathLst>
            </a:custGeom>
            <a:solidFill>
              <a:srgbClr val="FFFFFF"/>
            </a:solidFill>
          </p:spPr>
          <p:txBody>
            <a:bodyPr wrap="square" lIns="0" tIns="0" rIns="0" bIns="0" rtlCol="0"/>
            <a:lstStyle/>
            <a:p>
              <a:endParaRPr/>
            </a:p>
          </p:txBody>
        </p:sp>
      </p:grpSp>
      <p:sp>
        <p:nvSpPr>
          <p:cNvPr id="5" name="object 5"/>
          <p:cNvSpPr txBox="1">
            <a:spLocks noGrp="1"/>
          </p:cNvSpPr>
          <p:nvPr>
            <p:ph type="title"/>
          </p:nvPr>
        </p:nvSpPr>
        <p:spPr>
          <a:xfrm>
            <a:off x="2584830" y="329260"/>
            <a:ext cx="5184140" cy="1301115"/>
          </a:xfrm>
          <a:prstGeom prst="rect">
            <a:avLst/>
          </a:prstGeom>
        </p:spPr>
        <p:txBody>
          <a:bodyPr vert="horz" wrap="square" lIns="0" tIns="88265" rIns="0" bIns="0" rtlCol="0">
            <a:spAutoFit/>
          </a:bodyPr>
          <a:lstStyle/>
          <a:p>
            <a:pPr marL="12700" marR="5080">
              <a:lnSpc>
                <a:spcPts val="4760"/>
              </a:lnSpc>
              <a:spcBef>
                <a:spcPts val="695"/>
              </a:spcBef>
            </a:pPr>
            <a:r>
              <a:rPr spc="-10" dirty="0">
                <a:solidFill>
                  <a:srgbClr val="124479"/>
                </a:solidFill>
              </a:rPr>
              <a:t>Non-Discrimination Statement</a:t>
            </a:r>
          </a:p>
        </p:txBody>
      </p:sp>
      <p:sp>
        <p:nvSpPr>
          <p:cNvPr id="6" name="object 6"/>
          <p:cNvSpPr/>
          <p:nvPr/>
        </p:nvSpPr>
        <p:spPr>
          <a:xfrm>
            <a:off x="2760598" y="4491735"/>
            <a:ext cx="3763010" cy="12700"/>
          </a:xfrm>
          <a:custGeom>
            <a:avLst/>
            <a:gdLst/>
            <a:ahLst/>
            <a:cxnLst/>
            <a:rect l="l" t="t" r="r" b="b"/>
            <a:pathLst>
              <a:path w="3763009" h="12700">
                <a:moveTo>
                  <a:pt x="3762755" y="0"/>
                </a:moveTo>
                <a:lnTo>
                  <a:pt x="0" y="0"/>
                </a:lnTo>
                <a:lnTo>
                  <a:pt x="0" y="12191"/>
                </a:lnTo>
                <a:lnTo>
                  <a:pt x="3762755" y="12191"/>
                </a:lnTo>
                <a:lnTo>
                  <a:pt x="3762755" y="0"/>
                </a:lnTo>
                <a:close/>
              </a:path>
            </a:pathLst>
          </a:custGeom>
          <a:solidFill>
            <a:srgbClr val="B5C53A"/>
          </a:solidFill>
        </p:spPr>
        <p:txBody>
          <a:bodyPr wrap="square" lIns="0" tIns="0" rIns="0" bIns="0" rtlCol="0"/>
          <a:lstStyle/>
          <a:p>
            <a:endParaRPr/>
          </a:p>
        </p:txBody>
      </p:sp>
      <p:sp>
        <p:nvSpPr>
          <p:cNvPr id="7" name="object 7"/>
          <p:cNvSpPr txBox="1"/>
          <p:nvPr/>
        </p:nvSpPr>
        <p:spPr>
          <a:xfrm>
            <a:off x="2594229" y="1699336"/>
            <a:ext cx="6141085" cy="4961255"/>
          </a:xfrm>
          <a:prstGeom prst="rect">
            <a:avLst/>
          </a:prstGeom>
        </p:spPr>
        <p:txBody>
          <a:bodyPr vert="horz" wrap="square" lIns="0" tIns="32384" rIns="0" bIns="0" rtlCol="0">
            <a:spAutoFit/>
          </a:bodyPr>
          <a:lstStyle/>
          <a:p>
            <a:pPr marL="106680" marR="101600" indent="13970" algn="ctr">
              <a:lnSpc>
                <a:spcPct val="90000"/>
              </a:lnSpc>
              <a:spcBef>
                <a:spcPts val="254"/>
              </a:spcBef>
            </a:pPr>
            <a:r>
              <a:rPr sz="1300" dirty="0">
                <a:solidFill>
                  <a:srgbClr val="124479"/>
                </a:solidFill>
                <a:latin typeface="Arial MT"/>
                <a:cs typeface="Arial MT"/>
              </a:rPr>
              <a:t>“In</a:t>
            </a:r>
            <a:r>
              <a:rPr sz="1300" spc="-45" dirty="0">
                <a:solidFill>
                  <a:srgbClr val="124479"/>
                </a:solidFill>
                <a:latin typeface="Arial MT"/>
                <a:cs typeface="Arial MT"/>
              </a:rPr>
              <a:t> </a:t>
            </a:r>
            <a:r>
              <a:rPr sz="1300" dirty="0">
                <a:solidFill>
                  <a:srgbClr val="124479"/>
                </a:solidFill>
                <a:latin typeface="Arial MT"/>
                <a:cs typeface="Arial MT"/>
              </a:rPr>
              <a:t>accordance with</a:t>
            </a:r>
            <a:r>
              <a:rPr sz="1300" spc="-20" dirty="0">
                <a:solidFill>
                  <a:srgbClr val="124479"/>
                </a:solidFill>
                <a:latin typeface="Arial MT"/>
                <a:cs typeface="Arial MT"/>
              </a:rPr>
              <a:t> </a:t>
            </a:r>
            <a:r>
              <a:rPr sz="1300" dirty="0">
                <a:solidFill>
                  <a:srgbClr val="124479"/>
                </a:solidFill>
                <a:latin typeface="Arial MT"/>
                <a:cs typeface="Arial MT"/>
              </a:rPr>
              <a:t>Federal</a:t>
            </a:r>
            <a:r>
              <a:rPr sz="1300" spc="-10" dirty="0">
                <a:solidFill>
                  <a:srgbClr val="124479"/>
                </a:solidFill>
                <a:latin typeface="Arial MT"/>
                <a:cs typeface="Arial MT"/>
              </a:rPr>
              <a:t> </a:t>
            </a:r>
            <a:r>
              <a:rPr sz="1300" dirty="0">
                <a:solidFill>
                  <a:srgbClr val="124479"/>
                </a:solidFill>
                <a:latin typeface="Arial MT"/>
                <a:cs typeface="Arial MT"/>
              </a:rPr>
              <a:t>civil</a:t>
            </a:r>
            <a:r>
              <a:rPr sz="1300" spc="-35" dirty="0">
                <a:solidFill>
                  <a:srgbClr val="124479"/>
                </a:solidFill>
                <a:latin typeface="Arial MT"/>
                <a:cs typeface="Arial MT"/>
              </a:rPr>
              <a:t> </a:t>
            </a:r>
            <a:r>
              <a:rPr sz="1300" dirty="0">
                <a:solidFill>
                  <a:srgbClr val="124479"/>
                </a:solidFill>
                <a:latin typeface="Arial MT"/>
                <a:cs typeface="Arial MT"/>
              </a:rPr>
              <a:t>rights</a:t>
            </a:r>
            <a:r>
              <a:rPr sz="1300" spc="-25" dirty="0">
                <a:solidFill>
                  <a:srgbClr val="124479"/>
                </a:solidFill>
                <a:latin typeface="Arial MT"/>
                <a:cs typeface="Arial MT"/>
              </a:rPr>
              <a:t> </a:t>
            </a:r>
            <a:r>
              <a:rPr sz="1300" dirty="0">
                <a:solidFill>
                  <a:srgbClr val="124479"/>
                </a:solidFill>
                <a:latin typeface="Arial MT"/>
                <a:cs typeface="Arial MT"/>
              </a:rPr>
              <a:t>law</a:t>
            </a:r>
            <a:r>
              <a:rPr sz="1300" spc="-30" dirty="0">
                <a:solidFill>
                  <a:srgbClr val="124479"/>
                </a:solidFill>
                <a:latin typeface="Arial MT"/>
                <a:cs typeface="Arial MT"/>
              </a:rPr>
              <a:t> </a:t>
            </a:r>
            <a:r>
              <a:rPr sz="1300" dirty="0">
                <a:solidFill>
                  <a:srgbClr val="124479"/>
                </a:solidFill>
                <a:latin typeface="Arial MT"/>
                <a:cs typeface="Arial MT"/>
              </a:rPr>
              <a:t>and</a:t>
            </a:r>
            <a:r>
              <a:rPr sz="1300" spc="-30" dirty="0">
                <a:solidFill>
                  <a:srgbClr val="124479"/>
                </a:solidFill>
                <a:latin typeface="Arial MT"/>
                <a:cs typeface="Arial MT"/>
              </a:rPr>
              <a:t> </a:t>
            </a:r>
            <a:r>
              <a:rPr sz="1300" dirty="0">
                <a:solidFill>
                  <a:srgbClr val="124479"/>
                </a:solidFill>
                <a:latin typeface="Arial MT"/>
                <a:cs typeface="Arial MT"/>
              </a:rPr>
              <a:t>U.S.</a:t>
            </a:r>
            <a:r>
              <a:rPr sz="1300" spc="-35" dirty="0">
                <a:solidFill>
                  <a:srgbClr val="124479"/>
                </a:solidFill>
                <a:latin typeface="Arial MT"/>
                <a:cs typeface="Arial MT"/>
              </a:rPr>
              <a:t> </a:t>
            </a:r>
            <a:r>
              <a:rPr sz="1300" dirty="0">
                <a:solidFill>
                  <a:srgbClr val="124479"/>
                </a:solidFill>
                <a:latin typeface="Arial MT"/>
                <a:cs typeface="Arial MT"/>
              </a:rPr>
              <a:t>Department of</a:t>
            </a:r>
            <a:r>
              <a:rPr sz="1300" spc="-90" dirty="0">
                <a:solidFill>
                  <a:srgbClr val="124479"/>
                </a:solidFill>
                <a:latin typeface="Arial MT"/>
                <a:cs typeface="Arial MT"/>
              </a:rPr>
              <a:t> </a:t>
            </a:r>
            <a:r>
              <a:rPr sz="1300" spc="-10" dirty="0">
                <a:solidFill>
                  <a:srgbClr val="124479"/>
                </a:solidFill>
                <a:latin typeface="Arial MT"/>
                <a:cs typeface="Arial MT"/>
              </a:rPr>
              <a:t>Agriculture </a:t>
            </a:r>
            <a:r>
              <a:rPr sz="1300" dirty="0">
                <a:solidFill>
                  <a:srgbClr val="124479"/>
                </a:solidFill>
                <a:latin typeface="Arial MT"/>
                <a:cs typeface="Arial MT"/>
              </a:rPr>
              <a:t>(USDA)</a:t>
            </a:r>
            <a:r>
              <a:rPr sz="1300" spc="-60" dirty="0">
                <a:solidFill>
                  <a:srgbClr val="124479"/>
                </a:solidFill>
                <a:latin typeface="Arial MT"/>
                <a:cs typeface="Arial MT"/>
              </a:rPr>
              <a:t> </a:t>
            </a:r>
            <a:r>
              <a:rPr sz="1300" dirty="0">
                <a:solidFill>
                  <a:srgbClr val="124479"/>
                </a:solidFill>
                <a:latin typeface="Arial MT"/>
                <a:cs typeface="Arial MT"/>
              </a:rPr>
              <a:t>civil</a:t>
            </a:r>
            <a:r>
              <a:rPr sz="1300" spc="-25" dirty="0">
                <a:solidFill>
                  <a:srgbClr val="124479"/>
                </a:solidFill>
                <a:latin typeface="Arial MT"/>
                <a:cs typeface="Arial MT"/>
              </a:rPr>
              <a:t> </a:t>
            </a:r>
            <a:r>
              <a:rPr sz="1300" dirty="0">
                <a:solidFill>
                  <a:srgbClr val="124479"/>
                </a:solidFill>
                <a:latin typeface="Arial MT"/>
                <a:cs typeface="Arial MT"/>
              </a:rPr>
              <a:t>rights</a:t>
            </a:r>
            <a:r>
              <a:rPr sz="1300" spc="-35" dirty="0">
                <a:solidFill>
                  <a:srgbClr val="124479"/>
                </a:solidFill>
                <a:latin typeface="Arial MT"/>
                <a:cs typeface="Arial MT"/>
              </a:rPr>
              <a:t> </a:t>
            </a:r>
            <a:r>
              <a:rPr sz="1300" dirty="0">
                <a:solidFill>
                  <a:srgbClr val="124479"/>
                </a:solidFill>
                <a:latin typeface="Arial MT"/>
                <a:cs typeface="Arial MT"/>
              </a:rPr>
              <a:t>regulations and</a:t>
            </a:r>
            <a:r>
              <a:rPr sz="1300" spc="-35" dirty="0">
                <a:solidFill>
                  <a:srgbClr val="124479"/>
                </a:solidFill>
                <a:latin typeface="Arial MT"/>
                <a:cs typeface="Arial MT"/>
              </a:rPr>
              <a:t> </a:t>
            </a:r>
            <a:r>
              <a:rPr sz="1300" dirty="0">
                <a:solidFill>
                  <a:srgbClr val="124479"/>
                </a:solidFill>
                <a:latin typeface="Arial MT"/>
                <a:cs typeface="Arial MT"/>
              </a:rPr>
              <a:t>policies,</a:t>
            </a:r>
            <a:r>
              <a:rPr sz="1300" spc="-25" dirty="0">
                <a:solidFill>
                  <a:srgbClr val="124479"/>
                </a:solidFill>
                <a:latin typeface="Arial MT"/>
                <a:cs typeface="Arial MT"/>
              </a:rPr>
              <a:t> </a:t>
            </a:r>
            <a:r>
              <a:rPr sz="1300" dirty="0">
                <a:solidFill>
                  <a:srgbClr val="124479"/>
                </a:solidFill>
                <a:latin typeface="Arial MT"/>
                <a:cs typeface="Arial MT"/>
              </a:rPr>
              <a:t>the</a:t>
            </a:r>
            <a:r>
              <a:rPr sz="1300" spc="-35" dirty="0">
                <a:solidFill>
                  <a:srgbClr val="124479"/>
                </a:solidFill>
                <a:latin typeface="Arial MT"/>
                <a:cs typeface="Arial MT"/>
              </a:rPr>
              <a:t> </a:t>
            </a:r>
            <a:r>
              <a:rPr sz="1300" dirty="0">
                <a:solidFill>
                  <a:srgbClr val="124479"/>
                </a:solidFill>
                <a:latin typeface="Arial MT"/>
                <a:cs typeface="Arial MT"/>
              </a:rPr>
              <a:t>USDA,</a:t>
            </a:r>
            <a:r>
              <a:rPr sz="1300" spc="-40" dirty="0">
                <a:solidFill>
                  <a:srgbClr val="124479"/>
                </a:solidFill>
                <a:latin typeface="Arial MT"/>
                <a:cs typeface="Arial MT"/>
              </a:rPr>
              <a:t> </a:t>
            </a:r>
            <a:r>
              <a:rPr sz="1300" dirty="0">
                <a:solidFill>
                  <a:srgbClr val="124479"/>
                </a:solidFill>
                <a:latin typeface="Arial MT"/>
                <a:cs typeface="Arial MT"/>
              </a:rPr>
              <a:t>its</a:t>
            </a:r>
            <a:r>
              <a:rPr sz="1300" spc="-90" dirty="0">
                <a:solidFill>
                  <a:srgbClr val="124479"/>
                </a:solidFill>
                <a:latin typeface="Arial MT"/>
                <a:cs typeface="Arial MT"/>
              </a:rPr>
              <a:t> </a:t>
            </a:r>
            <a:r>
              <a:rPr sz="1300" dirty="0">
                <a:solidFill>
                  <a:srgbClr val="124479"/>
                </a:solidFill>
                <a:latin typeface="Arial MT"/>
                <a:cs typeface="Arial MT"/>
              </a:rPr>
              <a:t>Agencies,</a:t>
            </a:r>
            <a:r>
              <a:rPr sz="1300" spc="-15" dirty="0">
                <a:solidFill>
                  <a:srgbClr val="124479"/>
                </a:solidFill>
                <a:latin typeface="Arial MT"/>
                <a:cs typeface="Arial MT"/>
              </a:rPr>
              <a:t> </a:t>
            </a:r>
            <a:r>
              <a:rPr sz="1300" dirty="0">
                <a:solidFill>
                  <a:srgbClr val="124479"/>
                </a:solidFill>
                <a:latin typeface="Arial MT"/>
                <a:cs typeface="Arial MT"/>
              </a:rPr>
              <a:t>offices,</a:t>
            </a:r>
            <a:r>
              <a:rPr sz="1300" spc="-25" dirty="0">
                <a:solidFill>
                  <a:srgbClr val="124479"/>
                </a:solidFill>
                <a:latin typeface="Arial MT"/>
                <a:cs typeface="Arial MT"/>
              </a:rPr>
              <a:t> and </a:t>
            </a:r>
            <a:r>
              <a:rPr sz="1300" dirty="0">
                <a:solidFill>
                  <a:srgbClr val="124479"/>
                </a:solidFill>
                <a:latin typeface="Arial MT"/>
                <a:cs typeface="Arial MT"/>
              </a:rPr>
              <a:t>employees,</a:t>
            </a:r>
            <a:r>
              <a:rPr sz="1300" spc="-40" dirty="0">
                <a:solidFill>
                  <a:srgbClr val="124479"/>
                </a:solidFill>
                <a:latin typeface="Arial MT"/>
                <a:cs typeface="Arial MT"/>
              </a:rPr>
              <a:t> </a:t>
            </a:r>
            <a:r>
              <a:rPr sz="1300" dirty="0">
                <a:solidFill>
                  <a:srgbClr val="124479"/>
                </a:solidFill>
                <a:latin typeface="Arial MT"/>
                <a:cs typeface="Arial MT"/>
              </a:rPr>
              <a:t>and</a:t>
            </a:r>
            <a:r>
              <a:rPr sz="1300" spc="-35" dirty="0">
                <a:solidFill>
                  <a:srgbClr val="124479"/>
                </a:solidFill>
                <a:latin typeface="Arial MT"/>
                <a:cs typeface="Arial MT"/>
              </a:rPr>
              <a:t> </a:t>
            </a:r>
            <a:r>
              <a:rPr sz="1300" dirty="0">
                <a:solidFill>
                  <a:srgbClr val="124479"/>
                </a:solidFill>
                <a:latin typeface="Arial MT"/>
                <a:cs typeface="Arial MT"/>
              </a:rPr>
              <a:t>institutions</a:t>
            </a:r>
            <a:r>
              <a:rPr sz="1300" spc="-25" dirty="0">
                <a:solidFill>
                  <a:srgbClr val="124479"/>
                </a:solidFill>
                <a:latin typeface="Arial MT"/>
                <a:cs typeface="Arial MT"/>
              </a:rPr>
              <a:t> </a:t>
            </a:r>
            <a:r>
              <a:rPr sz="1300" dirty="0">
                <a:solidFill>
                  <a:srgbClr val="124479"/>
                </a:solidFill>
                <a:latin typeface="Arial MT"/>
                <a:cs typeface="Arial MT"/>
              </a:rPr>
              <a:t>participating</a:t>
            </a:r>
            <a:r>
              <a:rPr sz="1300" spc="-25" dirty="0">
                <a:solidFill>
                  <a:srgbClr val="124479"/>
                </a:solidFill>
                <a:latin typeface="Arial MT"/>
                <a:cs typeface="Arial MT"/>
              </a:rPr>
              <a:t> </a:t>
            </a:r>
            <a:r>
              <a:rPr sz="1300" dirty="0">
                <a:solidFill>
                  <a:srgbClr val="124479"/>
                </a:solidFill>
                <a:latin typeface="Arial MT"/>
                <a:cs typeface="Arial MT"/>
              </a:rPr>
              <a:t>in</a:t>
            </a:r>
            <a:r>
              <a:rPr sz="1300" spc="-45" dirty="0">
                <a:solidFill>
                  <a:srgbClr val="124479"/>
                </a:solidFill>
                <a:latin typeface="Arial MT"/>
                <a:cs typeface="Arial MT"/>
              </a:rPr>
              <a:t> </a:t>
            </a:r>
            <a:r>
              <a:rPr sz="1300" dirty="0">
                <a:solidFill>
                  <a:srgbClr val="124479"/>
                </a:solidFill>
                <a:latin typeface="Arial MT"/>
                <a:cs typeface="Arial MT"/>
              </a:rPr>
              <a:t>or</a:t>
            </a:r>
            <a:r>
              <a:rPr sz="1300" spc="-45" dirty="0">
                <a:solidFill>
                  <a:srgbClr val="124479"/>
                </a:solidFill>
                <a:latin typeface="Arial MT"/>
                <a:cs typeface="Arial MT"/>
              </a:rPr>
              <a:t> </a:t>
            </a:r>
            <a:r>
              <a:rPr sz="1300" dirty="0">
                <a:solidFill>
                  <a:srgbClr val="124479"/>
                </a:solidFill>
                <a:latin typeface="Arial MT"/>
                <a:cs typeface="Arial MT"/>
              </a:rPr>
              <a:t>administering</a:t>
            </a:r>
            <a:r>
              <a:rPr sz="1300" spc="-15" dirty="0">
                <a:solidFill>
                  <a:srgbClr val="124479"/>
                </a:solidFill>
                <a:latin typeface="Arial MT"/>
                <a:cs typeface="Arial MT"/>
              </a:rPr>
              <a:t> </a:t>
            </a:r>
            <a:r>
              <a:rPr sz="1300" dirty="0">
                <a:solidFill>
                  <a:srgbClr val="124479"/>
                </a:solidFill>
                <a:latin typeface="Arial MT"/>
                <a:cs typeface="Arial MT"/>
              </a:rPr>
              <a:t>USDA</a:t>
            </a:r>
            <a:r>
              <a:rPr sz="1300" spc="-90" dirty="0">
                <a:solidFill>
                  <a:srgbClr val="124479"/>
                </a:solidFill>
                <a:latin typeface="Arial MT"/>
                <a:cs typeface="Arial MT"/>
              </a:rPr>
              <a:t> </a:t>
            </a:r>
            <a:r>
              <a:rPr sz="1300" dirty="0">
                <a:solidFill>
                  <a:srgbClr val="124479"/>
                </a:solidFill>
                <a:latin typeface="Arial MT"/>
                <a:cs typeface="Arial MT"/>
              </a:rPr>
              <a:t>programs</a:t>
            </a:r>
            <a:r>
              <a:rPr sz="1300" spc="-15" dirty="0">
                <a:solidFill>
                  <a:srgbClr val="124479"/>
                </a:solidFill>
                <a:latin typeface="Arial MT"/>
                <a:cs typeface="Arial MT"/>
              </a:rPr>
              <a:t> </a:t>
            </a:r>
            <a:r>
              <a:rPr sz="1300" spc="-25" dirty="0">
                <a:solidFill>
                  <a:srgbClr val="124479"/>
                </a:solidFill>
                <a:latin typeface="Arial MT"/>
                <a:cs typeface="Arial MT"/>
              </a:rPr>
              <a:t>are </a:t>
            </a:r>
            <a:r>
              <a:rPr sz="1300" dirty="0">
                <a:solidFill>
                  <a:srgbClr val="124479"/>
                </a:solidFill>
                <a:latin typeface="Arial MT"/>
                <a:cs typeface="Arial MT"/>
              </a:rPr>
              <a:t>prohibited</a:t>
            </a:r>
            <a:r>
              <a:rPr sz="1300" spc="-25" dirty="0">
                <a:solidFill>
                  <a:srgbClr val="124479"/>
                </a:solidFill>
                <a:latin typeface="Arial MT"/>
                <a:cs typeface="Arial MT"/>
              </a:rPr>
              <a:t> </a:t>
            </a:r>
            <a:r>
              <a:rPr sz="1300" dirty="0">
                <a:solidFill>
                  <a:srgbClr val="124479"/>
                </a:solidFill>
                <a:latin typeface="Arial MT"/>
                <a:cs typeface="Arial MT"/>
              </a:rPr>
              <a:t>from</a:t>
            </a:r>
            <a:r>
              <a:rPr sz="1300" spc="-30" dirty="0">
                <a:solidFill>
                  <a:srgbClr val="124479"/>
                </a:solidFill>
                <a:latin typeface="Arial MT"/>
                <a:cs typeface="Arial MT"/>
              </a:rPr>
              <a:t> </a:t>
            </a:r>
            <a:r>
              <a:rPr sz="1300" spc="-10" dirty="0">
                <a:solidFill>
                  <a:srgbClr val="124479"/>
                </a:solidFill>
                <a:latin typeface="Arial MT"/>
                <a:cs typeface="Arial MT"/>
              </a:rPr>
              <a:t>discriminating </a:t>
            </a:r>
            <a:r>
              <a:rPr sz="1300" dirty="0">
                <a:solidFill>
                  <a:srgbClr val="124479"/>
                </a:solidFill>
                <a:latin typeface="Arial MT"/>
                <a:cs typeface="Arial MT"/>
              </a:rPr>
              <a:t>based</a:t>
            </a:r>
            <a:r>
              <a:rPr sz="1300" spc="-35" dirty="0">
                <a:solidFill>
                  <a:srgbClr val="124479"/>
                </a:solidFill>
                <a:latin typeface="Arial MT"/>
                <a:cs typeface="Arial MT"/>
              </a:rPr>
              <a:t> </a:t>
            </a:r>
            <a:r>
              <a:rPr sz="1300" dirty="0">
                <a:solidFill>
                  <a:srgbClr val="124479"/>
                </a:solidFill>
                <a:latin typeface="Arial MT"/>
                <a:cs typeface="Arial MT"/>
              </a:rPr>
              <a:t>on</a:t>
            </a:r>
            <a:r>
              <a:rPr sz="1300" spc="-45" dirty="0">
                <a:solidFill>
                  <a:srgbClr val="124479"/>
                </a:solidFill>
                <a:latin typeface="Arial MT"/>
                <a:cs typeface="Arial MT"/>
              </a:rPr>
              <a:t> </a:t>
            </a:r>
            <a:r>
              <a:rPr sz="1300" dirty="0">
                <a:solidFill>
                  <a:srgbClr val="124479"/>
                </a:solidFill>
                <a:latin typeface="Arial MT"/>
                <a:cs typeface="Arial MT"/>
              </a:rPr>
              <a:t>race,</a:t>
            </a:r>
            <a:r>
              <a:rPr sz="1300" spc="-30" dirty="0">
                <a:solidFill>
                  <a:srgbClr val="124479"/>
                </a:solidFill>
                <a:latin typeface="Arial MT"/>
                <a:cs typeface="Arial MT"/>
              </a:rPr>
              <a:t> </a:t>
            </a:r>
            <a:r>
              <a:rPr sz="1300" dirty="0">
                <a:solidFill>
                  <a:srgbClr val="124479"/>
                </a:solidFill>
                <a:latin typeface="Arial MT"/>
                <a:cs typeface="Arial MT"/>
              </a:rPr>
              <a:t>color,</a:t>
            </a:r>
            <a:r>
              <a:rPr sz="1300" spc="-30" dirty="0">
                <a:solidFill>
                  <a:srgbClr val="124479"/>
                </a:solidFill>
                <a:latin typeface="Arial MT"/>
                <a:cs typeface="Arial MT"/>
              </a:rPr>
              <a:t> </a:t>
            </a:r>
            <a:r>
              <a:rPr sz="1300" dirty="0">
                <a:solidFill>
                  <a:srgbClr val="124479"/>
                </a:solidFill>
                <a:latin typeface="Arial MT"/>
                <a:cs typeface="Arial MT"/>
              </a:rPr>
              <a:t>national</a:t>
            </a:r>
            <a:r>
              <a:rPr sz="1300" spc="-30" dirty="0">
                <a:solidFill>
                  <a:srgbClr val="124479"/>
                </a:solidFill>
                <a:latin typeface="Arial MT"/>
                <a:cs typeface="Arial MT"/>
              </a:rPr>
              <a:t> </a:t>
            </a:r>
            <a:r>
              <a:rPr sz="1300" dirty="0">
                <a:solidFill>
                  <a:srgbClr val="124479"/>
                </a:solidFill>
                <a:latin typeface="Arial MT"/>
                <a:cs typeface="Arial MT"/>
              </a:rPr>
              <a:t>origin,</a:t>
            </a:r>
            <a:r>
              <a:rPr sz="1300" spc="-30" dirty="0">
                <a:solidFill>
                  <a:srgbClr val="124479"/>
                </a:solidFill>
                <a:latin typeface="Arial MT"/>
                <a:cs typeface="Arial MT"/>
              </a:rPr>
              <a:t> </a:t>
            </a:r>
            <a:r>
              <a:rPr sz="1300" dirty="0">
                <a:solidFill>
                  <a:srgbClr val="124479"/>
                </a:solidFill>
                <a:latin typeface="Arial MT"/>
                <a:cs typeface="Arial MT"/>
              </a:rPr>
              <a:t>sex,</a:t>
            </a:r>
            <a:r>
              <a:rPr sz="1300" spc="-30" dirty="0">
                <a:solidFill>
                  <a:srgbClr val="124479"/>
                </a:solidFill>
                <a:latin typeface="Arial MT"/>
                <a:cs typeface="Arial MT"/>
              </a:rPr>
              <a:t> </a:t>
            </a:r>
            <a:r>
              <a:rPr sz="1300" spc="-10" dirty="0">
                <a:solidFill>
                  <a:srgbClr val="124479"/>
                </a:solidFill>
                <a:latin typeface="Arial MT"/>
                <a:cs typeface="Arial MT"/>
              </a:rPr>
              <a:t>disability, </a:t>
            </a:r>
            <a:r>
              <a:rPr sz="1300" dirty="0">
                <a:solidFill>
                  <a:srgbClr val="124479"/>
                </a:solidFill>
                <a:latin typeface="Arial MT"/>
                <a:cs typeface="Arial MT"/>
              </a:rPr>
              <a:t>age,</a:t>
            </a:r>
            <a:r>
              <a:rPr sz="1300" spc="-20" dirty="0">
                <a:solidFill>
                  <a:srgbClr val="124479"/>
                </a:solidFill>
                <a:latin typeface="Arial MT"/>
                <a:cs typeface="Arial MT"/>
              </a:rPr>
              <a:t> </a:t>
            </a:r>
            <a:r>
              <a:rPr sz="1300" dirty="0">
                <a:solidFill>
                  <a:srgbClr val="124479"/>
                </a:solidFill>
                <a:latin typeface="Arial MT"/>
                <a:cs typeface="Arial MT"/>
              </a:rPr>
              <a:t>or</a:t>
            </a:r>
            <a:r>
              <a:rPr sz="1300" spc="-25" dirty="0">
                <a:solidFill>
                  <a:srgbClr val="124479"/>
                </a:solidFill>
                <a:latin typeface="Arial MT"/>
                <a:cs typeface="Arial MT"/>
              </a:rPr>
              <a:t> </a:t>
            </a:r>
            <a:r>
              <a:rPr sz="1300" dirty="0">
                <a:solidFill>
                  <a:srgbClr val="124479"/>
                </a:solidFill>
                <a:latin typeface="Arial MT"/>
                <a:cs typeface="Arial MT"/>
              </a:rPr>
              <a:t>reprisal</a:t>
            </a:r>
            <a:r>
              <a:rPr sz="1300" spc="-20" dirty="0">
                <a:solidFill>
                  <a:srgbClr val="124479"/>
                </a:solidFill>
                <a:latin typeface="Arial MT"/>
                <a:cs typeface="Arial MT"/>
              </a:rPr>
              <a:t> </a:t>
            </a:r>
            <a:r>
              <a:rPr sz="1300" dirty="0">
                <a:solidFill>
                  <a:srgbClr val="124479"/>
                </a:solidFill>
                <a:latin typeface="Arial MT"/>
                <a:cs typeface="Arial MT"/>
              </a:rPr>
              <a:t>or</a:t>
            </a:r>
            <a:r>
              <a:rPr sz="1300" spc="-25" dirty="0">
                <a:solidFill>
                  <a:srgbClr val="124479"/>
                </a:solidFill>
                <a:latin typeface="Arial MT"/>
                <a:cs typeface="Arial MT"/>
              </a:rPr>
              <a:t> </a:t>
            </a:r>
            <a:r>
              <a:rPr sz="1300" dirty="0">
                <a:solidFill>
                  <a:srgbClr val="124479"/>
                </a:solidFill>
                <a:latin typeface="Arial MT"/>
                <a:cs typeface="Arial MT"/>
              </a:rPr>
              <a:t>retaliation</a:t>
            </a:r>
            <a:r>
              <a:rPr sz="1300" spc="-5" dirty="0">
                <a:solidFill>
                  <a:srgbClr val="124479"/>
                </a:solidFill>
                <a:latin typeface="Arial MT"/>
                <a:cs typeface="Arial MT"/>
              </a:rPr>
              <a:t> </a:t>
            </a:r>
            <a:r>
              <a:rPr sz="1300" dirty="0">
                <a:solidFill>
                  <a:srgbClr val="124479"/>
                </a:solidFill>
                <a:latin typeface="Arial MT"/>
                <a:cs typeface="Arial MT"/>
              </a:rPr>
              <a:t>for</a:t>
            </a:r>
            <a:r>
              <a:rPr sz="1300" spc="-20" dirty="0">
                <a:solidFill>
                  <a:srgbClr val="124479"/>
                </a:solidFill>
                <a:latin typeface="Arial MT"/>
                <a:cs typeface="Arial MT"/>
              </a:rPr>
              <a:t> </a:t>
            </a:r>
            <a:r>
              <a:rPr sz="1300" dirty="0">
                <a:solidFill>
                  <a:srgbClr val="124479"/>
                </a:solidFill>
                <a:latin typeface="Arial MT"/>
                <a:cs typeface="Arial MT"/>
              </a:rPr>
              <a:t>prior</a:t>
            </a:r>
            <a:r>
              <a:rPr sz="1300" spc="-15" dirty="0">
                <a:solidFill>
                  <a:srgbClr val="124479"/>
                </a:solidFill>
                <a:latin typeface="Arial MT"/>
                <a:cs typeface="Arial MT"/>
              </a:rPr>
              <a:t> </a:t>
            </a:r>
            <a:r>
              <a:rPr sz="1300" dirty="0">
                <a:solidFill>
                  <a:srgbClr val="124479"/>
                </a:solidFill>
                <a:latin typeface="Arial MT"/>
                <a:cs typeface="Arial MT"/>
              </a:rPr>
              <a:t>civil</a:t>
            </a:r>
            <a:r>
              <a:rPr sz="1300" spc="-30" dirty="0">
                <a:solidFill>
                  <a:srgbClr val="124479"/>
                </a:solidFill>
                <a:latin typeface="Arial MT"/>
                <a:cs typeface="Arial MT"/>
              </a:rPr>
              <a:t> </a:t>
            </a:r>
            <a:r>
              <a:rPr sz="1300" dirty="0">
                <a:solidFill>
                  <a:srgbClr val="124479"/>
                </a:solidFill>
                <a:latin typeface="Arial MT"/>
                <a:cs typeface="Arial MT"/>
              </a:rPr>
              <a:t>rights</a:t>
            </a:r>
            <a:r>
              <a:rPr sz="1300" spc="-20" dirty="0">
                <a:solidFill>
                  <a:srgbClr val="124479"/>
                </a:solidFill>
                <a:latin typeface="Arial MT"/>
                <a:cs typeface="Arial MT"/>
              </a:rPr>
              <a:t> </a:t>
            </a:r>
            <a:r>
              <a:rPr sz="1300" dirty="0">
                <a:solidFill>
                  <a:srgbClr val="124479"/>
                </a:solidFill>
                <a:latin typeface="Arial MT"/>
                <a:cs typeface="Arial MT"/>
              </a:rPr>
              <a:t>activity</a:t>
            </a:r>
            <a:r>
              <a:rPr sz="1300" spc="-10" dirty="0">
                <a:solidFill>
                  <a:srgbClr val="124479"/>
                </a:solidFill>
                <a:latin typeface="Arial MT"/>
                <a:cs typeface="Arial MT"/>
              </a:rPr>
              <a:t> </a:t>
            </a:r>
            <a:r>
              <a:rPr sz="1300" dirty="0">
                <a:solidFill>
                  <a:srgbClr val="124479"/>
                </a:solidFill>
                <a:latin typeface="Arial MT"/>
                <a:cs typeface="Arial MT"/>
              </a:rPr>
              <a:t>in</a:t>
            </a:r>
            <a:r>
              <a:rPr sz="1300" spc="-30" dirty="0">
                <a:solidFill>
                  <a:srgbClr val="124479"/>
                </a:solidFill>
                <a:latin typeface="Arial MT"/>
                <a:cs typeface="Arial MT"/>
              </a:rPr>
              <a:t> </a:t>
            </a:r>
            <a:r>
              <a:rPr sz="1300" dirty="0">
                <a:solidFill>
                  <a:srgbClr val="124479"/>
                </a:solidFill>
                <a:latin typeface="Arial MT"/>
                <a:cs typeface="Arial MT"/>
              </a:rPr>
              <a:t>any</a:t>
            </a:r>
            <a:r>
              <a:rPr sz="1300" spc="-25" dirty="0">
                <a:solidFill>
                  <a:srgbClr val="124479"/>
                </a:solidFill>
                <a:latin typeface="Arial MT"/>
                <a:cs typeface="Arial MT"/>
              </a:rPr>
              <a:t> </a:t>
            </a:r>
            <a:r>
              <a:rPr sz="1300" dirty="0">
                <a:solidFill>
                  <a:srgbClr val="124479"/>
                </a:solidFill>
                <a:latin typeface="Arial MT"/>
                <a:cs typeface="Arial MT"/>
              </a:rPr>
              <a:t>program</a:t>
            </a:r>
            <a:r>
              <a:rPr sz="1300" spc="-5" dirty="0">
                <a:solidFill>
                  <a:srgbClr val="124479"/>
                </a:solidFill>
                <a:latin typeface="Arial MT"/>
                <a:cs typeface="Arial MT"/>
              </a:rPr>
              <a:t> </a:t>
            </a:r>
            <a:r>
              <a:rPr sz="1300" dirty="0">
                <a:solidFill>
                  <a:srgbClr val="124479"/>
                </a:solidFill>
                <a:latin typeface="Arial MT"/>
                <a:cs typeface="Arial MT"/>
              </a:rPr>
              <a:t>or</a:t>
            </a:r>
            <a:r>
              <a:rPr sz="1300" spc="-15" dirty="0">
                <a:solidFill>
                  <a:srgbClr val="124479"/>
                </a:solidFill>
                <a:latin typeface="Arial MT"/>
                <a:cs typeface="Arial MT"/>
              </a:rPr>
              <a:t> </a:t>
            </a:r>
            <a:r>
              <a:rPr sz="1300" spc="-10" dirty="0">
                <a:solidFill>
                  <a:srgbClr val="124479"/>
                </a:solidFill>
                <a:latin typeface="Arial MT"/>
                <a:cs typeface="Arial MT"/>
              </a:rPr>
              <a:t>activity </a:t>
            </a:r>
            <a:r>
              <a:rPr sz="1300" dirty="0">
                <a:solidFill>
                  <a:srgbClr val="124479"/>
                </a:solidFill>
                <a:latin typeface="Arial MT"/>
                <a:cs typeface="Arial MT"/>
              </a:rPr>
              <a:t>conducted</a:t>
            </a:r>
            <a:r>
              <a:rPr sz="1300" spc="-20" dirty="0">
                <a:solidFill>
                  <a:srgbClr val="124479"/>
                </a:solidFill>
                <a:latin typeface="Arial MT"/>
                <a:cs typeface="Arial MT"/>
              </a:rPr>
              <a:t> </a:t>
            </a:r>
            <a:r>
              <a:rPr sz="1300" dirty="0">
                <a:solidFill>
                  <a:srgbClr val="124479"/>
                </a:solidFill>
                <a:latin typeface="Arial MT"/>
                <a:cs typeface="Arial MT"/>
              </a:rPr>
              <a:t>or</a:t>
            </a:r>
            <a:r>
              <a:rPr sz="1300" spc="-45" dirty="0">
                <a:solidFill>
                  <a:srgbClr val="124479"/>
                </a:solidFill>
                <a:latin typeface="Arial MT"/>
                <a:cs typeface="Arial MT"/>
              </a:rPr>
              <a:t> </a:t>
            </a:r>
            <a:r>
              <a:rPr sz="1300" dirty="0">
                <a:solidFill>
                  <a:srgbClr val="124479"/>
                </a:solidFill>
                <a:latin typeface="Arial MT"/>
                <a:cs typeface="Arial MT"/>
              </a:rPr>
              <a:t>funded</a:t>
            </a:r>
            <a:r>
              <a:rPr sz="1300" spc="-15" dirty="0">
                <a:solidFill>
                  <a:srgbClr val="124479"/>
                </a:solidFill>
                <a:latin typeface="Arial MT"/>
                <a:cs typeface="Arial MT"/>
              </a:rPr>
              <a:t> </a:t>
            </a:r>
            <a:r>
              <a:rPr sz="1300" dirty="0">
                <a:solidFill>
                  <a:srgbClr val="124479"/>
                </a:solidFill>
                <a:latin typeface="Arial MT"/>
                <a:cs typeface="Arial MT"/>
              </a:rPr>
              <a:t>by</a:t>
            </a:r>
            <a:r>
              <a:rPr sz="1300" spc="-45" dirty="0">
                <a:solidFill>
                  <a:srgbClr val="124479"/>
                </a:solidFill>
                <a:latin typeface="Arial MT"/>
                <a:cs typeface="Arial MT"/>
              </a:rPr>
              <a:t> </a:t>
            </a:r>
            <a:r>
              <a:rPr sz="1300" spc="-10" dirty="0">
                <a:solidFill>
                  <a:srgbClr val="124479"/>
                </a:solidFill>
                <a:latin typeface="Arial MT"/>
                <a:cs typeface="Arial MT"/>
              </a:rPr>
              <a:t>USDA.</a:t>
            </a:r>
            <a:endParaRPr sz="1300">
              <a:latin typeface="Arial MT"/>
              <a:cs typeface="Arial MT"/>
            </a:endParaRPr>
          </a:p>
          <a:p>
            <a:pPr marL="73025" marR="65405" indent="-2540" algn="ctr">
              <a:lnSpc>
                <a:spcPct val="90100"/>
              </a:lnSpc>
              <a:spcBef>
                <a:spcPts val="405"/>
              </a:spcBef>
            </a:pPr>
            <a:r>
              <a:rPr sz="1300" dirty="0">
                <a:solidFill>
                  <a:srgbClr val="124479"/>
                </a:solidFill>
                <a:latin typeface="Arial MT"/>
                <a:cs typeface="Arial MT"/>
              </a:rPr>
              <a:t>Persons</a:t>
            </a:r>
            <a:r>
              <a:rPr sz="1300" spc="-30" dirty="0">
                <a:solidFill>
                  <a:srgbClr val="124479"/>
                </a:solidFill>
                <a:latin typeface="Arial MT"/>
                <a:cs typeface="Arial MT"/>
              </a:rPr>
              <a:t> </a:t>
            </a:r>
            <a:r>
              <a:rPr sz="1300" dirty="0">
                <a:solidFill>
                  <a:srgbClr val="124479"/>
                </a:solidFill>
                <a:latin typeface="Arial MT"/>
                <a:cs typeface="Arial MT"/>
              </a:rPr>
              <a:t>with</a:t>
            </a:r>
            <a:r>
              <a:rPr sz="1300" spc="-30" dirty="0">
                <a:solidFill>
                  <a:srgbClr val="124479"/>
                </a:solidFill>
                <a:latin typeface="Arial MT"/>
                <a:cs typeface="Arial MT"/>
              </a:rPr>
              <a:t> </a:t>
            </a:r>
            <a:r>
              <a:rPr sz="1300" spc="-10" dirty="0">
                <a:solidFill>
                  <a:srgbClr val="124479"/>
                </a:solidFill>
                <a:latin typeface="Arial MT"/>
                <a:cs typeface="Arial MT"/>
              </a:rPr>
              <a:t>disabilities</a:t>
            </a:r>
            <a:r>
              <a:rPr sz="1300" spc="-30" dirty="0">
                <a:solidFill>
                  <a:srgbClr val="124479"/>
                </a:solidFill>
                <a:latin typeface="Arial MT"/>
                <a:cs typeface="Arial MT"/>
              </a:rPr>
              <a:t> </a:t>
            </a:r>
            <a:r>
              <a:rPr sz="1300" dirty="0">
                <a:solidFill>
                  <a:srgbClr val="124479"/>
                </a:solidFill>
                <a:latin typeface="Arial MT"/>
                <a:cs typeface="Arial MT"/>
              </a:rPr>
              <a:t>who</a:t>
            </a:r>
            <a:r>
              <a:rPr sz="1300" spc="-25" dirty="0">
                <a:solidFill>
                  <a:srgbClr val="124479"/>
                </a:solidFill>
                <a:latin typeface="Arial MT"/>
                <a:cs typeface="Arial MT"/>
              </a:rPr>
              <a:t> </a:t>
            </a:r>
            <a:r>
              <a:rPr sz="1300" dirty="0">
                <a:solidFill>
                  <a:srgbClr val="124479"/>
                </a:solidFill>
                <a:latin typeface="Arial MT"/>
                <a:cs typeface="Arial MT"/>
              </a:rPr>
              <a:t>require</a:t>
            </a:r>
            <a:r>
              <a:rPr sz="1300" spc="-20" dirty="0">
                <a:solidFill>
                  <a:srgbClr val="124479"/>
                </a:solidFill>
                <a:latin typeface="Arial MT"/>
                <a:cs typeface="Arial MT"/>
              </a:rPr>
              <a:t> </a:t>
            </a:r>
            <a:r>
              <a:rPr sz="1300" dirty="0">
                <a:solidFill>
                  <a:srgbClr val="124479"/>
                </a:solidFill>
                <a:latin typeface="Arial MT"/>
                <a:cs typeface="Arial MT"/>
              </a:rPr>
              <a:t>alternative</a:t>
            </a:r>
            <a:r>
              <a:rPr sz="1300" spc="-10" dirty="0">
                <a:solidFill>
                  <a:srgbClr val="124479"/>
                </a:solidFill>
                <a:latin typeface="Arial MT"/>
                <a:cs typeface="Arial MT"/>
              </a:rPr>
              <a:t> </a:t>
            </a:r>
            <a:r>
              <a:rPr sz="1300" dirty="0">
                <a:solidFill>
                  <a:srgbClr val="124479"/>
                </a:solidFill>
                <a:latin typeface="Arial MT"/>
                <a:cs typeface="Arial MT"/>
              </a:rPr>
              <a:t>means</a:t>
            </a:r>
            <a:r>
              <a:rPr sz="1300" spc="-20" dirty="0">
                <a:solidFill>
                  <a:srgbClr val="124479"/>
                </a:solidFill>
                <a:latin typeface="Arial MT"/>
                <a:cs typeface="Arial MT"/>
              </a:rPr>
              <a:t> </a:t>
            </a:r>
            <a:r>
              <a:rPr sz="1300" dirty="0">
                <a:solidFill>
                  <a:srgbClr val="124479"/>
                </a:solidFill>
                <a:latin typeface="Arial MT"/>
                <a:cs typeface="Arial MT"/>
              </a:rPr>
              <a:t>of</a:t>
            </a:r>
            <a:r>
              <a:rPr sz="1300" spc="-45" dirty="0">
                <a:solidFill>
                  <a:srgbClr val="124479"/>
                </a:solidFill>
                <a:latin typeface="Arial MT"/>
                <a:cs typeface="Arial MT"/>
              </a:rPr>
              <a:t> </a:t>
            </a:r>
            <a:r>
              <a:rPr sz="1300" spc="-10" dirty="0">
                <a:solidFill>
                  <a:srgbClr val="124479"/>
                </a:solidFill>
                <a:latin typeface="Arial MT"/>
                <a:cs typeface="Arial MT"/>
              </a:rPr>
              <a:t>communication</a:t>
            </a:r>
            <a:r>
              <a:rPr sz="1300" spc="-5" dirty="0">
                <a:solidFill>
                  <a:srgbClr val="124479"/>
                </a:solidFill>
                <a:latin typeface="Arial MT"/>
                <a:cs typeface="Arial MT"/>
              </a:rPr>
              <a:t> </a:t>
            </a:r>
            <a:r>
              <a:rPr sz="1300" spc="-25" dirty="0">
                <a:solidFill>
                  <a:srgbClr val="124479"/>
                </a:solidFill>
                <a:latin typeface="Arial MT"/>
                <a:cs typeface="Arial MT"/>
              </a:rPr>
              <a:t>for </a:t>
            </a:r>
            <a:r>
              <a:rPr sz="1300" dirty="0">
                <a:solidFill>
                  <a:srgbClr val="124479"/>
                </a:solidFill>
                <a:latin typeface="Arial MT"/>
                <a:cs typeface="Arial MT"/>
              </a:rPr>
              <a:t>program</a:t>
            </a:r>
            <a:r>
              <a:rPr sz="1300" spc="-35" dirty="0">
                <a:solidFill>
                  <a:srgbClr val="124479"/>
                </a:solidFill>
                <a:latin typeface="Arial MT"/>
                <a:cs typeface="Arial MT"/>
              </a:rPr>
              <a:t> </a:t>
            </a:r>
            <a:r>
              <a:rPr sz="1300" dirty="0">
                <a:solidFill>
                  <a:srgbClr val="124479"/>
                </a:solidFill>
                <a:latin typeface="Arial MT"/>
                <a:cs typeface="Arial MT"/>
              </a:rPr>
              <a:t>information</a:t>
            </a:r>
            <a:r>
              <a:rPr sz="1300" spc="-20" dirty="0">
                <a:solidFill>
                  <a:srgbClr val="124479"/>
                </a:solidFill>
                <a:latin typeface="Arial MT"/>
                <a:cs typeface="Arial MT"/>
              </a:rPr>
              <a:t> </a:t>
            </a:r>
            <a:r>
              <a:rPr sz="1300" dirty="0">
                <a:solidFill>
                  <a:srgbClr val="124479"/>
                </a:solidFill>
                <a:latin typeface="Arial MT"/>
                <a:cs typeface="Arial MT"/>
              </a:rPr>
              <a:t>(e.g.</a:t>
            </a:r>
            <a:r>
              <a:rPr sz="1300" spc="-40" dirty="0">
                <a:solidFill>
                  <a:srgbClr val="124479"/>
                </a:solidFill>
                <a:latin typeface="Arial MT"/>
                <a:cs typeface="Arial MT"/>
              </a:rPr>
              <a:t> </a:t>
            </a:r>
            <a:r>
              <a:rPr sz="1300" dirty="0">
                <a:solidFill>
                  <a:srgbClr val="124479"/>
                </a:solidFill>
                <a:latin typeface="Arial MT"/>
                <a:cs typeface="Arial MT"/>
              </a:rPr>
              <a:t>Braille,</a:t>
            </a:r>
            <a:r>
              <a:rPr sz="1300" spc="-40" dirty="0">
                <a:solidFill>
                  <a:srgbClr val="124479"/>
                </a:solidFill>
                <a:latin typeface="Arial MT"/>
                <a:cs typeface="Arial MT"/>
              </a:rPr>
              <a:t> </a:t>
            </a:r>
            <a:r>
              <a:rPr sz="1300" dirty="0">
                <a:solidFill>
                  <a:srgbClr val="124479"/>
                </a:solidFill>
                <a:latin typeface="Arial MT"/>
                <a:cs typeface="Arial MT"/>
              </a:rPr>
              <a:t>large</a:t>
            </a:r>
            <a:r>
              <a:rPr sz="1300" spc="-50" dirty="0">
                <a:solidFill>
                  <a:srgbClr val="124479"/>
                </a:solidFill>
                <a:latin typeface="Arial MT"/>
                <a:cs typeface="Arial MT"/>
              </a:rPr>
              <a:t> </a:t>
            </a:r>
            <a:r>
              <a:rPr sz="1300" dirty="0">
                <a:solidFill>
                  <a:srgbClr val="124479"/>
                </a:solidFill>
                <a:latin typeface="Arial MT"/>
                <a:cs typeface="Arial MT"/>
              </a:rPr>
              <a:t>print,</a:t>
            </a:r>
            <a:r>
              <a:rPr sz="1300" spc="-45" dirty="0">
                <a:solidFill>
                  <a:srgbClr val="124479"/>
                </a:solidFill>
                <a:latin typeface="Arial MT"/>
                <a:cs typeface="Arial MT"/>
              </a:rPr>
              <a:t> </a:t>
            </a:r>
            <a:r>
              <a:rPr sz="1300" spc="-10" dirty="0">
                <a:solidFill>
                  <a:srgbClr val="124479"/>
                </a:solidFill>
                <a:latin typeface="Arial MT"/>
                <a:cs typeface="Arial MT"/>
              </a:rPr>
              <a:t>audiotape,</a:t>
            </a:r>
            <a:r>
              <a:rPr sz="1300" spc="-80" dirty="0">
                <a:solidFill>
                  <a:srgbClr val="124479"/>
                </a:solidFill>
                <a:latin typeface="Arial MT"/>
                <a:cs typeface="Arial MT"/>
              </a:rPr>
              <a:t> </a:t>
            </a:r>
            <a:r>
              <a:rPr sz="1300" dirty="0">
                <a:solidFill>
                  <a:srgbClr val="124479"/>
                </a:solidFill>
                <a:latin typeface="Arial MT"/>
                <a:cs typeface="Arial MT"/>
              </a:rPr>
              <a:t>American</a:t>
            </a:r>
            <a:r>
              <a:rPr sz="1300" spc="-40" dirty="0">
                <a:solidFill>
                  <a:srgbClr val="124479"/>
                </a:solidFill>
                <a:latin typeface="Arial MT"/>
                <a:cs typeface="Arial MT"/>
              </a:rPr>
              <a:t> </a:t>
            </a:r>
            <a:r>
              <a:rPr sz="1300" dirty="0">
                <a:solidFill>
                  <a:srgbClr val="124479"/>
                </a:solidFill>
                <a:latin typeface="Arial MT"/>
                <a:cs typeface="Arial MT"/>
              </a:rPr>
              <a:t>Sign</a:t>
            </a:r>
            <a:r>
              <a:rPr sz="1300" spc="-55" dirty="0">
                <a:solidFill>
                  <a:srgbClr val="124479"/>
                </a:solidFill>
                <a:latin typeface="Arial MT"/>
                <a:cs typeface="Arial MT"/>
              </a:rPr>
              <a:t> </a:t>
            </a:r>
            <a:r>
              <a:rPr sz="1300" spc="-10" dirty="0">
                <a:solidFill>
                  <a:srgbClr val="124479"/>
                </a:solidFill>
                <a:latin typeface="Arial MT"/>
                <a:cs typeface="Arial MT"/>
              </a:rPr>
              <a:t>Language, </a:t>
            </a:r>
            <a:r>
              <a:rPr sz="1300" dirty="0">
                <a:solidFill>
                  <a:srgbClr val="124479"/>
                </a:solidFill>
                <a:latin typeface="Arial MT"/>
                <a:cs typeface="Arial MT"/>
              </a:rPr>
              <a:t>etc.),</a:t>
            </a:r>
            <a:r>
              <a:rPr sz="1300" spc="-40" dirty="0">
                <a:solidFill>
                  <a:srgbClr val="124479"/>
                </a:solidFill>
                <a:latin typeface="Arial MT"/>
                <a:cs typeface="Arial MT"/>
              </a:rPr>
              <a:t> </a:t>
            </a:r>
            <a:r>
              <a:rPr sz="1300" dirty="0">
                <a:solidFill>
                  <a:srgbClr val="124479"/>
                </a:solidFill>
                <a:latin typeface="Arial MT"/>
                <a:cs typeface="Arial MT"/>
              </a:rPr>
              <a:t>should</a:t>
            </a:r>
            <a:r>
              <a:rPr sz="1300" spc="-25" dirty="0">
                <a:solidFill>
                  <a:srgbClr val="124479"/>
                </a:solidFill>
                <a:latin typeface="Arial MT"/>
                <a:cs typeface="Arial MT"/>
              </a:rPr>
              <a:t> </a:t>
            </a:r>
            <a:r>
              <a:rPr sz="1300" dirty="0">
                <a:solidFill>
                  <a:srgbClr val="124479"/>
                </a:solidFill>
                <a:latin typeface="Arial MT"/>
                <a:cs typeface="Arial MT"/>
              </a:rPr>
              <a:t>contact</a:t>
            </a:r>
            <a:r>
              <a:rPr sz="1300" spc="-20" dirty="0">
                <a:solidFill>
                  <a:srgbClr val="124479"/>
                </a:solidFill>
                <a:latin typeface="Arial MT"/>
                <a:cs typeface="Arial MT"/>
              </a:rPr>
              <a:t> </a:t>
            </a:r>
            <a:r>
              <a:rPr sz="1300" spc="-10" dirty="0">
                <a:solidFill>
                  <a:srgbClr val="124479"/>
                </a:solidFill>
                <a:latin typeface="Arial MT"/>
                <a:cs typeface="Arial MT"/>
              </a:rPr>
              <a:t>the</a:t>
            </a:r>
            <a:r>
              <a:rPr sz="1300" spc="-85" dirty="0">
                <a:solidFill>
                  <a:srgbClr val="124479"/>
                </a:solidFill>
                <a:latin typeface="Arial MT"/>
                <a:cs typeface="Arial MT"/>
              </a:rPr>
              <a:t> </a:t>
            </a:r>
            <a:r>
              <a:rPr sz="1300" dirty="0">
                <a:solidFill>
                  <a:srgbClr val="124479"/>
                </a:solidFill>
                <a:latin typeface="Arial MT"/>
                <a:cs typeface="Arial MT"/>
              </a:rPr>
              <a:t>Agency</a:t>
            </a:r>
            <a:r>
              <a:rPr sz="1300" spc="-25" dirty="0">
                <a:solidFill>
                  <a:srgbClr val="124479"/>
                </a:solidFill>
                <a:latin typeface="Arial MT"/>
                <a:cs typeface="Arial MT"/>
              </a:rPr>
              <a:t> </a:t>
            </a:r>
            <a:r>
              <a:rPr sz="1300" dirty="0">
                <a:solidFill>
                  <a:srgbClr val="124479"/>
                </a:solidFill>
                <a:latin typeface="Arial MT"/>
                <a:cs typeface="Arial MT"/>
              </a:rPr>
              <a:t>(State</a:t>
            </a:r>
            <a:r>
              <a:rPr sz="1300" spc="-25" dirty="0">
                <a:solidFill>
                  <a:srgbClr val="124479"/>
                </a:solidFill>
                <a:latin typeface="Arial MT"/>
                <a:cs typeface="Arial MT"/>
              </a:rPr>
              <a:t> </a:t>
            </a:r>
            <a:r>
              <a:rPr sz="1300" dirty="0">
                <a:solidFill>
                  <a:srgbClr val="124479"/>
                </a:solidFill>
                <a:latin typeface="Arial MT"/>
                <a:cs typeface="Arial MT"/>
              </a:rPr>
              <a:t>or</a:t>
            </a:r>
            <a:r>
              <a:rPr sz="1300" spc="-35" dirty="0">
                <a:solidFill>
                  <a:srgbClr val="124479"/>
                </a:solidFill>
                <a:latin typeface="Arial MT"/>
                <a:cs typeface="Arial MT"/>
              </a:rPr>
              <a:t> </a:t>
            </a:r>
            <a:r>
              <a:rPr sz="1300" dirty="0">
                <a:solidFill>
                  <a:srgbClr val="124479"/>
                </a:solidFill>
                <a:latin typeface="Arial MT"/>
                <a:cs typeface="Arial MT"/>
              </a:rPr>
              <a:t>local)</a:t>
            </a:r>
            <a:r>
              <a:rPr sz="1300" spc="-20" dirty="0">
                <a:solidFill>
                  <a:srgbClr val="124479"/>
                </a:solidFill>
                <a:latin typeface="Arial MT"/>
                <a:cs typeface="Arial MT"/>
              </a:rPr>
              <a:t> </a:t>
            </a:r>
            <a:r>
              <a:rPr sz="1300" dirty="0">
                <a:solidFill>
                  <a:srgbClr val="124479"/>
                </a:solidFill>
                <a:latin typeface="Arial MT"/>
                <a:cs typeface="Arial MT"/>
              </a:rPr>
              <a:t>where</a:t>
            </a:r>
            <a:r>
              <a:rPr sz="1300" spc="-15" dirty="0">
                <a:solidFill>
                  <a:srgbClr val="124479"/>
                </a:solidFill>
                <a:latin typeface="Arial MT"/>
                <a:cs typeface="Arial MT"/>
              </a:rPr>
              <a:t> </a:t>
            </a:r>
            <a:r>
              <a:rPr sz="1300" dirty="0">
                <a:solidFill>
                  <a:srgbClr val="124479"/>
                </a:solidFill>
                <a:latin typeface="Arial MT"/>
                <a:cs typeface="Arial MT"/>
              </a:rPr>
              <a:t>they</a:t>
            </a:r>
            <a:r>
              <a:rPr sz="1300" spc="-30" dirty="0">
                <a:solidFill>
                  <a:srgbClr val="124479"/>
                </a:solidFill>
                <a:latin typeface="Arial MT"/>
                <a:cs typeface="Arial MT"/>
              </a:rPr>
              <a:t> </a:t>
            </a:r>
            <a:r>
              <a:rPr sz="1300" dirty="0">
                <a:solidFill>
                  <a:srgbClr val="124479"/>
                </a:solidFill>
                <a:latin typeface="Arial MT"/>
                <a:cs typeface="Arial MT"/>
              </a:rPr>
              <a:t>applied</a:t>
            </a:r>
            <a:r>
              <a:rPr sz="1300" spc="-30" dirty="0">
                <a:solidFill>
                  <a:srgbClr val="124479"/>
                </a:solidFill>
                <a:latin typeface="Arial MT"/>
                <a:cs typeface="Arial MT"/>
              </a:rPr>
              <a:t> </a:t>
            </a:r>
            <a:r>
              <a:rPr sz="1300" spc="-25" dirty="0">
                <a:solidFill>
                  <a:srgbClr val="124479"/>
                </a:solidFill>
                <a:latin typeface="Arial MT"/>
                <a:cs typeface="Arial MT"/>
              </a:rPr>
              <a:t>for</a:t>
            </a:r>
            <a:endParaRPr sz="1300">
              <a:latin typeface="Arial MT"/>
              <a:cs typeface="Arial MT"/>
            </a:endParaRPr>
          </a:p>
          <a:p>
            <a:pPr marL="44450" marR="36830" algn="ctr">
              <a:lnSpc>
                <a:spcPts val="1400"/>
              </a:lnSpc>
              <a:spcBef>
                <a:spcPts val="25"/>
              </a:spcBef>
            </a:pPr>
            <a:r>
              <a:rPr sz="1300" dirty="0">
                <a:solidFill>
                  <a:srgbClr val="124479"/>
                </a:solidFill>
                <a:latin typeface="Arial MT"/>
                <a:cs typeface="Arial MT"/>
              </a:rPr>
              <a:t>benefits.</a:t>
            </a:r>
            <a:r>
              <a:rPr sz="1300" spc="305" dirty="0">
                <a:solidFill>
                  <a:srgbClr val="124479"/>
                </a:solidFill>
                <a:latin typeface="Arial MT"/>
                <a:cs typeface="Arial MT"/>
              </a:rPr>
              <a:t> </a:t>
            </a:r>
            <a:r>
              <a:rPr sz="1300" dirty="0">
                <a:solidFill>
                  <a:srgbClr val="124479"/>
                </a:solidFill>
                <a:latin typeface="Arial MT"/>
                <a:cs typeface="Arial MT"/>
              </a:rPr>
              <a:t>Individuals</a:t>
            </a:r>
            <a:r>
              <a:rPr sz="1300" spc="-5" dirty="0">
                <a:solidFill>
                  <a:srgbClr val="124479"/>
                </a:solidFill>
                <a:latin typeface="Arial MT"/>
                <a:cs typeface="Arial MT"/>
              </a:rPr>
              <a:t> </a:t>
            </a:r>
            <a:r>
              <a:rPr sz="1300" dirty="0">
                <a:solidFill>
                  <a:srgbClr val="124479"/>
                </a:solidFill>
                <a:latin typeface="Arial MT"/>
                <a:cs typeface="Arial MT"/>
              </a:rPr>
              <a:t>who</a:t>
            </a:r>
            <a:r>
              <a:rPr sz="1300" spc="-30" dirty="0">
                <a:solidFill>
                  <a:srgbClr val="124479"/>
                </a:solidFill>
                <a:latin typeface="Arial MT"/>
                <a:cs typeface="Arial MT"/>
              </a:rPr>
              <a:t> </a:t>
            </a:r>
            <a:r>
              <a:rPr sz="1300" dirty="0">
                <a:solidFill>
                  <a:srgbClr val="124479"/>
                </a:solidFill>
                <a:latin typeface="Arial MT"/>
                <a:cs typeface="Arial MT"/>
              </a:rPr>
              <a:t>are</a:t>
            </a:r>
            <a:r>
              <a:rPr sz="1300" spc="-40" dirty="0">
                <a:solidFill>
                  <a:srgbClr val="124479"/>
                </a:solidFill>
                <a:latin typeface="Arial MT"/>
                <a:cs typeface="Arial MT"/>
              </a:rPr>
              <a:t> </a:t>
            </a:r>
            <a:r>
              <a:rPr sz="1300" dirty="0">
                <a:solidFill>
                  <a:srgbClr val="124479"/>
                </a:solidFill>
                <a:latin typeface="Arial MT"/>
                <a:cs typeface="Arial MT"/>
              </a:rPr>
              <a:t>deaf,</a:t>
            </a:r>
            <a:r>
              <a:rPr sz="1300" spc="-30" dirty="0">
                <a:solidFill>
                  <a:srgbClr val="124479"/>
                </a:solidFill>
                <a:latin typeface="Arial MT"/>
                <a:cs typeface="Arial MT"/>
              </a:rPr>
              <a:t> </a:t>
            </a:r>
            <a:r>
              <a:rPr sz="1300" dirty="0">
                <a:solidFill>
                  <a:srgbClr val="124479"/>
                </a:solidFill>
                <a:latin typeface="Arial MT"/>
                <a:cs typeface="Arial MT"/>
              </a:rPr>
              <a:t>hard</a:t>
            </a:r>
            <a:r>
              <a:rPr sz="1300" spc="-25" dirty="0">
                <a:solidFill>
                  <a:srgbClr val="124479"/>
                </a:solidFill>
                <a:latin typeface="Arial MT"/>
                <a:cs typeface="Arial MT"/>
              </a:rPr>
              <a:t> </a:t>
            </a:r>
            <a:r>
              <a:rPr sz="1300" dirty="0">
                <a:solidFill>
                  <a:srgbClr val="124479"/>
                </a:solidFill>
                <a:latin typeface="Arial MT"/>
                <a:cs typeface="Arial MT"/>
              </a:rPr>
              <a:t>of</a:t>
            </a:r>
            <a:r>
              <a:rPr sz="1300" spc="-40" dirty="0">
                <a:solidFill>
                  <a:srgbClr val="124479"/>
                </a:solidFill>
                <a:latin typeface="Arial MT"/>
                <a:cs typeface="Arial MT"/>
              </a:rPr>
              <a:t> </a:t>
            </a:r>
            <a:r>
              <a:rPr sz="1300" dirty="0">
                <a:solidFill>
                  <a:srgbClr val="124479"/>
                </a:solidFill>
                <a:latin typeface="Arial MT"/>
                <a:cs typeface="Arial MT"/>
              </a:rPr>
              <a:t>hearing</a:t>
            </a:r>
            <a:r>
              <a:rPr sz="1300" spc="-15" dirty="0">
                <a:solidFill>
                  <a:srgbClr val="124479"/>
                </a:solidFill>
                <a:latin typeface="Arial MT"/>
                <a:cs typeface="Arial MT"/>
              </a:rPr>
              <a:t> </a:t>
            </a:r>
            <a:r>
              <a:rPr sz="1300" dirty="0">
                <a:solidFill>
                  <a:srgbClr val="124479"/>
                </a:solidFill>
                <a:latin typeface="Arial MT"/>
                <a:cs typeface="Arial MT"/>
              </a:rPr>
              <a:t>or</a:t>
            </a:r>
            <a:r>
              <a:rPr sz="1300" spc="-40" dirty="0">
                <a:solidFill>
                  <a:srgbClr val="124479"/>
                </a:solidFill>
                <a:latin typeface="Arial MT"/>
                <a:cs typeface="Arial MT"/>
              </a:rPr>
              <a:t> </a:t>
            </a:r>
            <a:r>
              <a:rPr sz="1300" dirty="0">
                <a:solidFill>
                  <a:srgbClr val="124479"/>
                </a:solidFill>
                <a:latin typeface="Arial MT"/>
                <a:cs typeface="Arial MT"/>
              </a:rPr>
              <a:t>have</a:t>
            </a:r>
            <a:r>
              <a:rPr sz="1300" spc="-25" dirty="0">
                <a:solidFill>
                  <a:srgbClr val="124479"/>
                </a:solidFill>
                <a:latin typeface="Arial MT"/>
                <a:cs typeface="Arial MT"/>
              </a:rPr>
              <a:t> </a:t>
            </a:r>
            <a:r>
              <a:rPr sz="1300" dirty="0">
                <a:solidFill>
                  <a:srgbClr val="124479"/>
                </a:solidFill>
                <a:latin typeface="Arial MT"/>
                <a:cs typeface="Arial MT"/>
              </a:rPr>
              <a:t>speech</a:t>
            </a:r>
            <a:r>
              <a:rPr sz="1300" spc="-25" dirty="0">
                <a:solidFill>
                  <a:srgbClr val="124479"/>
                </a:solidFill>
                <a:latin typeface="Arial MT"/>
                <a:cs typeface="Arial MT"/>
              </a:rPr>
              <a:t> </a:t>
            </a:r>
            <a:r>
              <a:rPr sz="1300" dirty="0">
                <a:solidFill>
                  <a:srgbClr val="124479"/>
                </a:solidFill>
                <a:latin typeface="Arial MT"/>
                <a:cs typeface="Arial MT"/>
              </a:rPr>
              <a:t>disabilities</a:t>
            </a:r>
            <a:r>
              <a:rPr sz="1300" spc="-15" dirty="0">
                <a:solidFill>
                  <a:srgbClr val="124479"/>
                </a:solidFill>
                <a:latin typeface="Arial MT"/>
                <a:cs typeface="Arial MT"/>
              </a:rPr>
              <a:t> </a:t>
            </a:r>
            <a:r>
              <a:rPr sz="1300" spc="-25" dirty="0">
                <a:solidFill>
                  <a:srgbClr val="124479"/>
                </a:solidFill>
                <a:latin typeface="Arial MT"/>
                <a:cs typeface="Arial MT"/>
              </a:rPr>
              <a:t>may </a:t>
            </a:r>
            <a:r>
              <a:rPr sz="1300" dirty="0">
                <a:solidFill>
                  <a:srgbClr val="124479"/>
                </a:solidFill>
                <a:latin typeface="Arial MT"/>
                <a:cs typeface="Arial MT"/>
              </a:rPr>
              <a:t>contact</a:t>
            </a:r>
            <a:r>
              <a:rPr sz="1300" spc="-30" dirty="0">
                <a:solidFill>
                  <a:srgbClr val="124479"/>
                </a:solidFill>
                <a:latin typeface="Arial MT"/>
                <a:cs typeface="Arial MT"/>
              </a:rPr>
              <a:t> </a:t>
            </a:r>
            <a:r>
              <a:rPr sz="1300" dirty="0">
                <a:solidFill>
                  <a:srgbClr val="124479"/>
                </a:solidFill>
                <a:latin typeface="Arial MT"/>
                <a:cs typeface="Arial MT"/>
              </a:rPr>
              <a:t>USDA</a:t>
            </a:r>
            <a:r>
              <a:rPr sz="1300" spc="-90" dirty="0">
                <a:solidFill>
                  <a:srgbClr val="124479"/>
                </a:solidFill>
                <a:latin typeface="Arial MT"/>
                <a:cs typeface="Arial MT"/>
              </a:rPr>
              <a:t> </a:t>
            </a:r>
            <a:r>
              <a:rPr sz="1300" dirty="0">
                <a:solidFill>
                  <a:srgbClr val="124479"/>
                </a:solidFill>
                <a:latin typeface="Arial MT"/>
                <a:cs typeface="Arial MT"/>
              </a:rPr>
              <a:t>through</a:t>
            </a:r>
            <a:r>
              <a:rPr sz="1300" spc="-10" dirty="0">
                <a:solidFill>
                  <a:srgbClr val="124479"/>
                </a:solidFill>
                <a:latin typeface="Arial MT"/>
                <a:cs typeface="Arial MT"/>
              </a:rPr>
              <a:t> </a:t>
            </a:r>
            <a:r>
              <a:rPr sz="1300" dirty="0">
                <a:solidFill>
                  <a:srgbClr val="124479"/>
                </a:solidFill>
                <a:latin typeface="Arial MT"/>
                <a:cs typeface="Arial MT"/>
              </a:rPr>
              <a:t>the</a:t>
            </a:r>
            <a:r>
              <a:rPr sz="1300" spc="-20" dirty="0">
                <a:solidFill>
                  <a:srgbClr val="124479"/>
                </a:solidFill>
                <a:latin typeface="Arial MT"/>
                <a:cs typeface="Arial MT"/>
              </a:rPr>
              <a:t> </a:t>
            </a:r>
            <a:r>
              <a:rPr sz="1300" dirty="0">
                <a:solidFill>
                  <a:srgbClr val="124479"/>
                </a:solidFill>
                <a:latin typeface="Arial MT"/>
                <a:cs typeface="Arial MT"/>
              </a:rPr>
              <a:t>Federal</a:t>
            </a:r>
            <a:r>
              <a:rPr sz="1300" spc="-10" dirty="0">
                <a:solidFill>
                  <a:srgbClr val="124479"/>
                </a:solidFill>
                <a:latin typeface="Arial MT"/>
                <a:cs typeface="Arial MT"/>
              </a:rPr>
              <a:t> </a:t>
            </a:r>
            <a:r>
              <a:rPr sz="1300" dirty="0">
                <a:solidFill>
                  <a:srgbClr val="124479"/>
                </a:solidFill>
                <a:latin typeface="Arial MT"/>
                <a:cs typeface="Arial MT"/>
              </a:rPr>
              <a:t>Relay</a:t>
            </a:r>
            <a:r>
              <a:rPr sz="1300" spc="-30" dirty="0">
                <a:solidFill>
                  <a:srgbClr val="124479"/>
                </a:solidFill>
                <a:latin typeface="Arial MT"/>
                <a:cs typeface="Arial MT"/>
              </a:rPr>
              <a:t> </a:t>
            </a:r>
            <a:r>
              <a:rPr sz="1300" dirty="0">
                <a:solidFill>
                  <a:srgbClr val="124479"/>
                </a:solidFill>
                <a:latin typeface="Arial MT"/>
                <a:cs typeface="Arial MT"/>
              </a:rPr>
              <a:t>Service</a:t>
            </a:r>
            <a:r>
              <a:rPr sz="1300" spc="-10" dirty="0">
                <a:solidFill>
                  <a:srgbClr val="124479"/>
                </a:solidFill>
                <a:latin typeface="Arial MT"/>
                <a:cs typeface="Arial MT"/>
              </a:rPr>
              <a:t> </a:t>
            </a:r>
            <a:r>
              <a:rPr sz="1300" dirty="0">
                <a:solidFill>
                  <a:srgbClr val="124479"/>
                </a:solidFill>
                <a:latin typeface="Arial MT"/>
                <a:cs typeface="Arial MT"/>
              </a:rPr>
              <a:t>at</a:t>
            </a:r>
            <a:r>
              <a:rPr sz="1300" spc="-35" dirty="0">
                <a:solidFill>
                  <a:srgbClr val="124479"/>
                </a:solidFill>
                <a:latin typeface="Arial MT"/>
                <a:cs typeface="Arial MT"/>
              </a:rPr>
              <a:t> </a:t>
            </a:r>
            <a:r>
              <a:rPr sz="1300" dirty="0">
                <a:solidFill>
                  <a:srgbClr val="124479"/>
                </a:solidFill>
                <a:latin typeface="Arial MT"/>
                <a:cs typeface="Arial MT"/>
              </a:rPr>
              <a:t>(800)</a:t>
            </a:r>
            <a:r>
              <a:rPr sz="1300" spc="-10" dirty="0">
                <a:solidFill>
                  <a:srgbClr val="124479"/>
                </a:solidFill>
                <a:latin typeface="Arial MT"/>
                <a:cs typeface="Arial MT"/>
              </a:rPr>
              <a:t> 877-</a:t>
            </a:r>
            <a:r>
              <a:rPr sz="1300" dirty="0">
                <a:solidFill>
                  <a:srgbClr val="124479"/>
                </a:solidFill>
                <a:latin typeface="Arial MT"/>
                <a:cs typeface="Arial MT"/>
              </a:rPr>
              <a:t>8339.</a:t>
            </a:r>
            <a:r>
              <a:rPr sz="1300" spc="265" dirty="0">
                <a:solidFill>
                  <a:srgbClr val="124479"/>
                </a:solidFill>
                <a:latin typeface="Arial MT"/>
                <a:cs typeface="Arial MT"/>
              </a:rPr>
              <a:t> </a:t>
            </a:r>
            <a:r>
              <a:rPr sz="1300" spc="-10" dirty="0">
                <a:solidFill>
                  <a:srgbClr val="124479"/>
                </a:solidFill>
                <a:latin typeface="Arial MT"/>
                <a:cs typeface="Arial MT"/>
              </a:rPr>
              <a:t>Additionally, </a:t>
            </a:r>
            <a:r>
              <a:rPr sz="1300" dirty="0">
                <a:solidFill>
                  <a:srgbClr val="124479"/>
                </a:solidFill>
                <a:latin typeface="Arial MT"/>
                <a:cs typeface="Arial MT"/>
              </a:rPr>
              <a:t>program</a:t>
            </a:r>
            <a:r>
              <a:rPr sz="1300" spc="-25" dirty="0">
                <a:solidFill>
                  <a:srgbClr val="124479"/>
                </a:solidFill>
                <a:latin typeface="Arial MT"/>
                <a:cs typeface="Arial MT"/>
              </a:rPr>
              <a:t> </a:t>
            </a:r>
            <a:r>
              <a:rPr sz="1300" dirty="0">
                <a:solidFill>
                  <a:srgbClr val="124479"/>
                </a:solidFill>
                <a:latin typeface="Arial MT"/>
                <a:cs typeface="Arial MT"/>
              </a:rPr>
              <a:t>information</a:t>
            </a:r>
            <a:r>
              <a:rPr sz="1300" spc="-10" dirty="0">
                <a:solidFill>
                  <a:srgbClr val="124479"/>
                </a:solidFill>
                <a:latin typeface="Arial MT"/>
                <a:cs typeface="Arial MT"/>
              </a:rPr>
              <a:t> </a:t>
            </a:r>
            <a:r>
              <a:rPr sz="1300" dirty="0">
                <a:solidFill>
                  <a:srgbClr val="124479"/>
                </a:solidFill>
                <a:latin typeface="Arial MT"/>
                <a:cs typeface="Arial MT"/>
              </a:rPr>
              <a:t>may</a:t>
            </a:r>
            <a:r>
              <a:rPr sz="1300" spc="-30" dirty="0">
                <a:solidFill>
                  <a:srgbClr val="124479"/>
                </a:solidFill>
                <a:latin typeface="Arial MT"/>
                <a:cs typeface="Arial MT"/>
              </a:rPr>
              <a:t> </a:t>
            </a:r>
            <a:r>
              <a:rPr sz="1300" dirty="0">
                <a:solidFill>
                  <a:srgbClr val="124479"/>
                </a:solidFill>
                <a:latin typeface="Arial MT"/>
                <a:cs typeface="Arial MT"/>
              </a:rPr>
              <a:t>be</a:t>
            </a:r>
            <a:r>
              <a:rPr sz="1300" spc="-45" dirty="0">
                <a:solidFill>
                  <a:srgbClr val="124479"/>
                </a:solidFill>
                <a:latin typeface="Arial MT"/>
                <a:cs typeface="Arial MT"/>
              </a:rPr>
              <a:t> </a:t>
            </a:r>
            <a:r>
              <a:rPr sz="1300" dirty="0">
                <a:solidFill>
                  <a:srgbClr val="124479"/>
                </a:solidFill>
                <a:latin typeface="Arial MT"/>
                <a:cs typeface="Arial MT"/>
              </a:rPr>
              <a:t>made</a:t>
            </a:r>
            <a:r>
              <a:rPr sz="1300" spc="-30" dirty="0">
                <a:solidFill>
                  <a:srgbClr val="124479"/>
                </a:solidFill>
                <a:latin typeface="Arial MT"/>
                <a:cs typeface="Arial MT"/>
              </a:rPr>
              <a:t> </a:t>
            </a:r>
            <a:r>
              <a:rPr sz="1300" dirty="0">
                <a:solidFill>
                  <a:srgbClr val="124479"/>
                </a:solidFill>
                <a:latin typeface="Arial MT"/>
                <a:cs typeface="Arial MT"/>
              </a:rPr>
              <a:t>available</a:t>
            </a:r>
            <a:r>
              <a:rPr sz="1300" spc="-25" dirty="0">
                <a:solidFill>
                  <a:srgbClr val="124479"/>
                </a:solidFill>
                <a:latin typeface="Arial MT"/>
                <a:cs typeface="Arial MT"/>
              </a:rPr>
              <a:t> </a:t>
            </a:r>
            <a:r>
              <a:rPr sz="1300" dirty="0">
                <a:solidFill>
                  <a:srgbClr val="124479"/>
                </a:solidFill>
                <a:latin typeface="Arial MT"/>
                <a:cs typeface="Arial MT"/>
              </a:rPr>
              <a:t>in</a:t>
            </a:r>
            <a:r>
              <a:rPr sz="1300" spc="-40" dirty="0">
                <a:solidFill>
                  <a:srgbClr val="124479"/>
                </a:solidFill>
                <a:latin typeface="Arial MT"/>
                <a:cs typeface="Arial MT"/>
              </a:rPr>
              <a:t> </a:t>
            </a:r>
            <a:r>
              <a:rPr sz="1300" dirty="0">
                <a:solidFill>
                  <a:srgbClr val="124479"/>
                </a:solidFill>
                <a:latin typeface="Arial MT"/>
                <a:cs typeface="Arial MT"/>
              </a:rPr>
              <a:t>languages</a:t>
            </a:r>
            <a:r>
              <a:rPr sz="1300" spc="-20" dirty="0">
                <a:solidFill>
                  <a:srgbClr val="124479"/>
                </a:solidFill>
                <a:latin typeface="Arial MT"/>
                <a:cs typeface="Arial MT"/>
              </a:rPr>
              <a:t> </a:t>
            </a:r>
            <a:r>
              <a:rPr sz="1300" dirty="0">
                <a:solidFill>
                  <a:srgbClr val="124479"/>
                </a:solidFill>
                <a:latin typeface="Arial MT"/>
                <a:cs typeface="Arial MT"/>
              </a:rPr>
              <a:t>other</a:t>
            </a:r>
            <a:r>
              <a:rPr sz="1300" spc="-35" dirty="0">
                <a:solidFill>
                  <a:srgbClr val="124479"/>
                </a:solidFill>
                <a:latin typeface="Arial MT"/>
                <a:cs typeface="Arial MT"/>
              </a:rPr>
              <a:t> </a:t>
            </a:r>
            <a:r>
              <a:rPr sz="1300" dirty="0">
                <a:solidFill>
                  <a:srgbClr val="124479"/>
                </a:solidFill>
                <a:latin typeface="Arial MT"/>
                <a:cs typeface="Arial MT"/>
              </a:rPr>
              <a:t>than</a:t>
            </a:r>
            <a:r>
              <a:rPr sz="1300" spc="-35" dirty="0">
                <a:solidFill>
                  <a:srgbClr val="124479"/>
                </a:solidFill>
                <a:latin typeface="Arial MT"/>
                <a:cs typeface="Arial MT"/>
              </a:rPr>
              <a:t> </a:t>
            </a:r>
            <a:r>
              <a:rPr sz="1300" spc="-10" dirty="0">
                <a:solidFill>
                  <a:srgbClr val="124479"/>
                </a:solidFill>
                <a:latin typeface="Arial MT"/>
                <a:cs typeface="Arial MT"/>
              </a:rPr>
              <a:t>English.</a:t>
            </a:r>
            <a:endParaRPr sz="1300">
              <a:latin typeface="Arial MT"/>
              <a:cs typeface="Arial MT"/>
            </a:endParaRPr>
          </a:p>
          <a:p>
            <a:pPr marL="12065" marR="5080" algn="ctr">
              <a:lnSpc>
                <a:spcPct val="90000"/>
              </a:lnSpc>
              <a:spcBef>
                <a:spcPts val="380"/>
              </a:spcBef>
            </a:pPr>
            <a:r>
              <a:rPr sz="1300" spc="-80" dirty="0">
                <a:solidFill>
                  <a:srgbClr val="124479"/>
                </a:solidFill>
                <a:latin typeface="Arial MT"/>
                <a:cs typeface="Arial MT"/>
              </a:rPr>
              <a:t>To</a:t>
            </a:r>
            <a:r>
              <a:rPr sz="1300" spc="-15" dirty="0">
                <a:solidFill>
                  <a:srgbClr val="124479"/>
                </a:solidFill>
                <a:latin typeface="Arial MT"/>
                <a:cs typeface="Arial MT"/>
              </a:rPr>
              <a:t> </a:t>
            </a:r>
            <a:r>
              <a:rPr sz="1300" dirty="0">
                <a:solidFill>
                  <a:srgbClr val="124479"/>
                </a:solidFill>
                <a:latin typeface="Arial MT"/>
                <a:cs typeface="Arial MT"/>
              </a:rPr>
              <a:t>file</a:t>
            </a:r>
            <a:r>
              <a:rPr sz="1300" spc="-75" dirty="0">
                <a:solidFill>
                  <a:srgbClr val="124479"/>
                </a:solidFill>
                <a:latin typeface="Arial MT"/>
                <a:cs typeface="Arial MT"/>
              </a:rPr>
              <a:t> </a:t>
            </a:r>
            <a:r>
              <a:rPr sz="1300" dirty="0">
                <a:solidFill>
                  <a:srgbClr val="124479"/>
                </a:solidFill>
                <a:latin typeface="Arial MT"/>
                <a:cs typeface="Arial MT"/>
              </a:rPr>
              <a:t>a</a:t>
            </a:r>
            <a:r>
              <a:rPr sz="1300" spc="-30" dirty="0">
                <a:solidFill>
                  <a:srgbClr val="124479"/>
                </a:solidFill>
                <a:latin typeface="Arial MT"/>
                <a:cs typeface="Arial MT"/>
              </a:rPr>
              <a:t> </a:t>
            </a:r>
            <a:r>
              <a:rPr sz="1300" dirty="0">
                <a:solidFill>
                  <a:srgbClr val="124479"/>
                </a:solidFill>
                <a:latin typeface="Arial MT"/>
                <a:cs typeface="Arial MT"/>
                <a:hlinkClick r:id="rId4"/>
              </a:rPr>
              <a:t>program</a:t>
            </a:r>
            <a:r>
              <a:rPr sz="1300" spc="-5" dirty="0">
                <a:solidFill>
                  <a:srgbClr val="124479"/>
                </a:solidFill>
                <a:latin typeface="Arial MT"/>
                <a:cs typeface="Arial MT"/>
                <a:hlinkClick r:id="rId4"/>
              </a:rPr>
              <a:t> </a:t>
            </a:r>
            <a:r>
              <a:rPr sz="1300" dirty="0">
                <a:solidFill>
                  <a:srgbClr val="124479"/>
                </a:solidFill>
                <a:latin typeface="Arial MT"/>
                <a:cs typeface="Arial MT"/>
                <a:hlinkClick r:id="rId4"/>
              </a:rPr>
              <a:t>complaint</a:t>
            </a:r>
            <a:r>
              <a:rPr sz="1300" spc="-5" dirty="0">
                <a:solidFill>
                  <a:srgbClr val="124479"/>
                </a:solidFill>
                <a:latin typeface="Arial MT"/>
                <a:cs typeface="Arial MT"/>
                <a:hlinkClick r:id="rId4"/>
              </a:rPr>
              <a:t> </a:t>
            </a:r>
            <a:r>
              <a:rPr sz="1300" dirty="0">
                <a:solidFill>
                  <a:srgbClr val="124479"/>
                </a:solidFill>
                <a:latin typeface="Arial MT"/>
                <a:cs typeface="Arial MT"/>
                <a:hlinkClick r:id="rId4"/>
              </a:rPr>
              <a:t>of</a:t>
            </a:r>
            <a:r>
              <a:rPr sz="1300" spc="-30" dirty="0">
                <a:solidFill>
                  <a:srgbClr val="124479"/>
                </a:solidFill>
                <a:latin typeface="Arial MT"/>
                <a:cs typeface="Arial MT"/>
                <a:hlinkClick r:id="rId4"/>
              </a:rPr>
              <a:t> </a:t>
            </a:r>
            <a:r>
              <a:rPr sz="1300" dirty="0">
                <a:solidFill>
                  <a:srgbClr val="124479"/>
                </a:solidFill>
                <a:latin typeface="Arial MT"/>
                <a:cs typeface="Arial MT"/>
                <a:hlinkClick r:id="rId4"/>
              </a:rPr>
              <a:t>discrimination,</a:t>
            </a:r>
            <a:r>
              <a:rPr sz="1300" spc="5" dirty="0">
                <a:solidFill>
                  <a:srgbClr val="124479"/>
                </a:solidFill>
                <a:latin typeface="Arial MT"/>
                <a:cs typeface="Arial MT"/>
                <a:hlinkClick r:id="rId4"/>
              </a:rPr>
              <a:t> </a:t>
            </a:r>
            <a:r>
              <a:rPr sz="1300" dirty="0">
                <a:solidFill>
                  <a:srgbClr val="124479"/>
                </a:solidFill>
                <a:latin typeface="Arial MT"/>
                <a:cs typeface="Arial MT"/>
                <a:hlinkClick r:id="rId4"/>
              </a:rPr>
              <a:t>complete</a:t>
            </a:r>
            <a:r>
              <a:rPr sz="1300" spc="-5" dirty="0">
                <a:solidFill>
                  <a:srgbClr val="124479"/>
                </a:solidFill>
                <a:latin typeface="Arial MT"/>
                <a:cs typeface="Arial MT"/>
                <a:hlinkClick r:id="rId4"/>
              </a:rPr>
              <a:t> </a:t>
            </a:r>
            <a:r>
              <a:rPr sz="1300" dirty="0">
                <a:solidFill>
                  <a:srgbClr val="124479"/>
                </a:solidFill>
                <a:latin typeface="Arial MT"/>
                <a:cs typeface="Arial MT"/>
                <a:hlinkClick r:id="rId4"/>
              </a:rPr>
              <a:t>the</a:t>
            </a:r>
            <a:r>
              <a:rPr sz="1300" spc="-20" dirty="0">
                <a:solidFill>
                  <a:srgbClr val="124479"/>
                </a:solidFill>
                <a:latin typeface="Arial MT"/>
                <a:cs typeface="Arial MT"/>
                <a:hlinkClick r:id="rId4"/>
              </a:rPr>
              <a:t> </a:t>
            </a:r>
            <a:r>
              <a:rPr sz="1300" u="sng" spc="-10" dirty="0">
                <a:solidFill>
                  <a:srgbClr val="B5C53A"/>
                </a:solidFill>
                <a:uFill>
                  <a:solidFill>
                    <a:srgbClr val="B5C53A"/>
                  </a:solidFill>
                </a:uFill>
                <a:latin typeface="Arial MT"/>
                <a:cs typeface="Arial MT"/>
                <a:hlinkClick r:id="rId4"/>
              </a:rPr>
              <a:t>USDA</a:t>
            </a:r>
            <a:r>
              <a:rPr sz="1300" u="sng" spc="-80" dirty="0">
                <a:solidFill>
                  <a:srgbClr val="B5C53A"/>
                </a:solidFill>
                <a:uFill>
                  <a:solidFill>
                    <a:srgbClr val="B5C53A"/>
                  </a:solidFill>
                </a:uFill>
                <a:latin typeface="Arial MT"/>
                <a:cs typeface="Arial MT"/>
                <a:hlinkClick r:id="rId4"/>
              </a:rPr>
              <a:t> </a:t>
            </a:r>
            <a:r>
              <a:rPr sz="1300" u="sng" spc="-10" dirty="0">
                <a:solidFill>
                  <a:srgbClr val="B5C53A"/>
                </a:solidFill>
                <a:uFill>
                  <a:solidFill>
                    <a:srgbClr val="B5C53A"/>
                  </a:solidFill>
                </a:uFill>
                <a:latin typeface="Arial MT"/>
                <a:cs typeface="Arial MT"/>
                <a:hlinkClick r:id="rId4"/>
              </a:rPr>
              <a:t>Program</a:t>
            </a:r>
            <a:r>
              <a:rPr sz="1300" spc="-10" dirty="0">
                <a:solidFill>
                  <a:srgbClr val="B5C53A"/>
                </a:solidFill>
                <a:latin typeface="Arial MT"/>
                <a:cs typeface="Arial MT"/>
                <a:hlinkClick r:id="rId4"/>
              </a:rPr>
              <a:t> </a:t>
            </a:r>
            <a:r>
              <a:rPr sz="1300" u="sng" dirty="0">
                <a:solidFill>
                  <a:srgbClr val="B5C53A"/>
                </a:solidFill>
                <a:uFill>
                  <a:solidFill>
                    <a:srgbClr val="B5C53A"/>
                  </a:solidFill>
                </a:uFill>
                <a:latin typeface="Arial MT"/>
                <a:cs typeface="Arial MT"/>
                <a:hlinkClick r:id="rId4"/>
              </a:rPr>
              <a:t>Discrimination</a:t>
            </a:r>
            <a:r>
              <a:rPr sz="1300" u="sng" spc="-30" dirty="0">
                <a:solidFill>
                  <a:srgbClr val="B5C53A"/>
                </a:solidFill>
                <a:uFill>
                  <a:solidFill>
                    <a:srgbClr val="B5C53A"/>
                  </a:solidFill>
                </a:uFill>
                <a:latin typeface="Arial MT"/>
                <a:cs typeface="Arial MT"/>
                <a:hlinkClick r:id="rId4"/>
              </a:rPr>
              <a:t> </a:t>
            </a:r>
            <a:r>
              <a:rPr sz="1300" u="sng" dirty="0">
                <a:solidFill>
                  <a:srgbClr val="B5C53A"/>
                </a:solidFill>
                <a:uFill>
                  <a:solidFill>
                    <a:srgbClr val="B5C53A"/>
                  </a:solidFill>
                </a:uFill>
                <a:latin typeface="Arial MT"/>
                <a:cs typeface="Arial MT"/>
                <a:hlinkClick r:id="rId4"/>
              </a:rPr>
              <a:t>Complaint</a:t>
            </a:r>
            <a:r>
              <a:rPr sz="1300" u="sng" spc="-25" dirty="0">
                <a:solidFill>
                  <a:srgbClr val="B5C53A"/>
                </a:solidFill>
                <a:uFill>
                  <a:solidFill>
                    <a:srgbClr val="B5C53A"/>
                  </a:solidFill>
                </a:uFill>
                <a:latin typeface="Arial MT"/>
                <a:cs typeface="Arial MT"/>
                <a:hlinkClick r:id="rId4"/>
              </a:rPr>
              <a:t> </a:t>
            </a:r>
            <a:r>
              <a:rPr sz="1300" u="sng" dirty="0">
                <a:solidFill>
                  <a:srgbClr val="B5C53A"/>
                </a:solidFill>
                <a:uFill>
                  <a:solidFill>
                    <a:srgbClr val="B5C53A"/>
                  </a:solidFill>
                </a:uFill>
                <a:latin typeface="Arial MT"/>
                <a:cs typeface="Arial MT"/>
                <a:hlinkClick r:id="rId4"/>
              </a:rPr>
              <a:t>Form</a:t>
            </a:r>
            <a:r>
              <a:rPr sz="1300" dirty="0">
                <a:solidFill>
                  <a:srgbClr val="124479"/>
                </a:solidFill>
                <a:latin typeface="Arial MT"/>
                <a:cs typeface="Arial MT"/>
                <a:hlinkClick r:id="rId4"/>
              </a:rPr>
              <a:t>,</a:t>
            </a:r>
            <a:r>
              <a:rPr sz="1300" spc="-25" dirty="0">
                <a:solidFill>
                  <a:srgbClr val="124479"/>
                </a:solidFill>
                <a:latin typeface="Arial MT"/>
                <a:cs typeface="Arial MT"/>
                <a:hlinkClick r:id="rId4"/>
              </a:rPr>
              <a:t> </a:t>
            </a:r>
            <a:r>
              <a:rPr sz="1300" spc="-10" dirty="0">
                <a:solidFill>
                  <a:srgbClr val="124479"/>
                </a:solidFill>
                <a:latin typeface="Arial MT"/>
                <a:cs typeface="Arial MT"/>
                <a:hlinkClick r:id="rId4"/>
              </a:rPr>
              <a:t>(AD-</a:t>
            </a:r>
            <a:r>
              <a:rPr sz="1300" dirty="0">
                <a:solidFill>
                  <a:srgbClr val="124479"/>
                </a:solidFill>
                <a:latin typeface="Arial MT"/>
                <a:cs typeface="Arial MT"/>
                <a:hlinkClick r:id="rId4"/>
              </a:rPr>
              <a:t>3027)</a:t>
            </a:r>
            <a:r>
              <a:rPr sz="1300" spc="-20" dirty="0">
                <a:solidFill>
                  <a:srgbClr val="124479"/>
                </a:solidFill>
                <a:latin typeface="Arial MT"/>
                <a:cs typeface="Arial MT"/>
                <a:hlinkClick r:id="rId4"/>
              </a:rPr>
              <a:t> </a:t>
            </a:r>
            <a:r>
              <a:rPr sz="1300" dirty="0">
                <a:solidFill>
                  <a:srgbClr val="124479"/>
                </a:solidFill>
                <a:latin typeface="Arial MT"/>
                <a:cs typeface="Arial MT"/>
                <a:hlinkClick r:id="rId4"/>
              </a:rPr>
              <a:t>found</a:t>
            </a:r>
            <a:r>
              <a:rPr sz="1300" spc="-40" dirty="0">
                <a:solidFill>
                  <a:srgbClr val="124479"/>
                </a:solidFill>
                <a:latin typeface="Arial MT"/>
                <a:cs typeface="Arial MT"/>
                <a:hlinkClick r:id="rId4"/>
              </a:rPr>
              <a:t> </a:t>
            </a:r>
            <a:r>
              <a:rPr sz="1300" dirty="0">
                <a:solidFill>
                  <a:srgbClr val="124479"/>
                </a:solidFill>
                <a:latin typeface="Arial MT"/>
                <a:cs typeface="Arial MT"/>
                <a:hlinkClick r:id="rId4"/>
              </a:rPr>
              <a:t>online</a:t>
            </a:r>
            <a:r>
              <a:rPr sz="1300" spc="-35" dirty="0">
                <a:solidFill>
                  <a:srgbClr val="124479"/>
                </a:solidFill>
                <a:latin typeface="Arial MT"/>
                <a:cs typeface="Arial MT"/>
                <a:hlinkClick r:id="rId4"/>
              </a:rPr>
              <a:t> </a:t>
            </a:r>
            <a:r>
              <a:rPr sz="1300" spc="-25" dirty="0">
                <a:solidFill>
                  <a:srgbClr val="124479"/>
                </a:solidFill>
                <a:latin typeface="Arial MT"/>
                <a:cs typeface="Arial MT"/>
                <a:hlinkClick r:id="rId4"/>
              </a:rPr>
              <a:t>at:</a:t>
            </a:r>
            <a:r>
              <a:rPr sz="1300" spc="-25" dirty="0">
                <a:solidFill>
                  <a:srgbClr val="124479"/>
                </a:solidFill>
                <a:latin typeface="Arial MT"/>
                <a:cs typeface="Arial MT"/>
              </a:rPr>
              <a:t> </a:t>
            </a:r>
            <a:r>
              <a:rPr sz="1300" spc="-10" dirty="0">
                <a:solidFill>
                  <a:srgbClr val="B5C53A"/>
                </a:solidFill>
                <a:latin typeface="Arial MT"/>
                <a:cs typeface="Arial MT"/>
                <a:hlinkClick r:id="rId5"/>
              </a:rPr>
              <a:t>http://www.ascr.usda.gov/complaint_filing_cust.html</a:t>
            </a:r>
            <a:r>
              <a:rPr sz="1300" spc="-10" dirty="0">
                <a:solidFill>
                  <a:srgbClr val="124479"/>
                </a:solidFill>
                <a:latin typeface="Arial MT"/>
                <a:cs typeface="Arial MT"/>
              </a:rPr>
              <a:t>,</a:t>
            </a:r>
            <a:r>
              <a:rPr sz="1300" spc="35" dirty="0">
                <a:solidFill>
                  <a:srgbClr val="124479"/>
                </a:solidFill>
                <a:latin typeface="Arial MT"/>
                <a:cs typeface="Arial MT"/>
              </a:rPr>
              <a:t> </a:t>
            </a:r>
            <a:r>
              <a:rPr sz="1300" dirty="0">
                <a:solidFill>
                  <a:srgbClr val="124479"/>
                </a:solidFill>
                <a:latin typeface="Arial MT"/>
                <a:cs typeface="Arial MT"/>
              </a:rPr>
              <a:t>and</a:t>
            </a:r>
            <a:r>
              <a:rPr sz="1300" spc="-10" dirty="0">
                <a:solidFill>
                  <a:srgbClr val="124479"/>
                </a:solidFill>
                <a:latin typeface="Arial MT"/>
                <a:cs typeface="Arial MT"/>
              </a:rPr>
              <a:t> </a:t>
            </a:r>
            <a:r>
              <a:rPr sz="1300" dirty="0">
                <a:solidFill>
                  <a:srgbClr val="124479"/>
                </a:solidFill>
                <a:latin typeface="Arial MT"/>
                <a:cs typeface="Arial MT"/>
              </a:rPr>
              <a:t>at</a:t>
            </a:r>
            <a:r>
              <a:rPr sz="1300" spc="-15" dirty="0">
                <a:solidFill>
                  <a:srgbClr val="124479"/>
                </a:solidFill>
                <a:latin typeface="Arial MT"/>
                <a:cs typeface="Arial MT"/>
              </a:rPr>
              <a:t> </a:t>
            </a:r>
            <a:r>
              <a:rPr sz="1300" dirty="0">
                <a:solidFill>
                  <a:srgbClr val="124479"/>
                </a:solidFill>
                <a:latin typeface="Arial MT"/>
                <a:cs typeface="Arial MT"/>
              </a:rPr>
              <a:t>any</a:t>
            </a:r>
            <a:r>
              <a:rPr sz="1300" spc="-10" dirty="0">
                <a:solidFill>
                  <a:srgbClr val="124479"/>
                </a:solidFill>
                <a:latin typeface="Arial MT"/>
                <a:cs typeface="Arial MT"/>
              </a:rPr>
              <a:t> </a:t>
            </a:r>
            <a:r>
              <a:rPr sz="1300" dirty="0">
                <a:solidFill>
                  <a:srgbClr val="124479"/>
                </a:solidFill>
                <a:latin typeface="Arial MT"/>
                <a:cs typeface="Arial MT"/>
              </a:rPr>
              <a:t>USDA</a:t>
            </a:r>
            <a:r>
              <a:rPr sz="1300" spc="-75" dirty="0">
                <a:solidFill>
                  <a:srgbClr val="124479"/>
                </a:solidFill>
                <a:latin typeface="Arial MT"/>
                <a:cs typeface="Arial MT"/>
              </a:rPr>
              <a:t> </a:t>
            </a:r>
            <a:r>
              <a:rPr sz="1300" dirty="0">
                <a:solidFill>
                  <a:srgbClr val="124479"/>
                </a:solidFill>
                <a:latin typeface="Arial MT"/>
                <a:cs typeface="Arial MT"/>
              </a:rPr>
              <a:t>office, </a:t>
            </a:r>
            <a:r>
              <a:rPr sz="1300" spc="-25" dirty="0">
                <a:solidFill>
                  <a:srgbClr val="124479"/>
                </a:solidFill>
                <a:latin typeface="Arial MT"/>
                <a:cs typeface="Arial MT"/>
              </a:rPr>
              <a:t>or </a:t>
            </a:r>
            <a:r>
              <a:rPr sz="1300" dirty="0">
                <a:solidFill>
                  <a:srgbClr val="124479"/>
                </a:solidFill>
                <a:latin typeface="Arial MT"/>
                <a:cs typeface="Arial MT"/>
              </a:rPr>
              <a:t>write</a:t>
            </a:r>
            <a:r>
              <a:rPr sz="1300" spc="-15" dirty="0">
                <a:solidFill>
                  <a:srgbClr val="124479"/>
                </a:solidFill>
                <a:latin typeface="Arial MT"/>
                <a:cs typeface="Arial MT"/>
              </a:rPr>
              <a:t> </a:t>
            </a:r>
            <a:r>
              <a:rPr sz="1300" dirty="0">
                <a:solidFill>
                  <a:srgbClr val="124479"/>
                </a:solidFill>
                <a:latin typeface="Arial MT"/>
                <a:cs typeface="Arial MT"/>
              </a:rPr>
              <a:t>a</a:t>
            </a:r>
            <a:r>
              <a:rPr sz="1300" spc="-20" dirty="0">
                <a:solidFill>
                  <a:srgbClr val="124479"/>
                </a:solidFill>
                <a:latin typeface="Arial MT"/>
                <a:cs typeface="Arial MT"/>
              </a:rPr>
              <a:t> </a:t>
            </a:r>
            <a:r>
              <a:rPr sz="1300" dirty="0">
                <a:solidFill>
                  <a:srgbClr val="124479"/>
                </a:solidFill>
                <a:latin typeface="Arial MT"/>
                <a:cs typeface="Arial MT"/>
              </a:rPr>
              <a:t>letter</a:t>
            </a:r>
            <a:r>
              <a:rPr sz="1300" spc="-5" dirty="0">
                <a:solidFill>
                  <a:srgbClr val="124479"/>
                </a:solidFill>
                <a:latin typeface="Arial MT"/>
                <a:cs typeface="Arial MT"/>
              </a:rPr>
              <a:t> </a:t>
            </a:r>
            <a:r>
              <a:rPr sz="1300" dirty="0">
                <a:solidFill>
                  <a:srgbClr val="124479"/>
                </a:solidFill>
                <a:latin typeface="Arial MT"/>
                <a:cs typeface="Arial MT"/>
              </a:rPr>
              <a:t>addressed to</a:t>
            </a:r>
            <a:r>
              <a:rPr sz="1300" spc="-20" dirty="0">
                <a:solidFill>
                  <a:srgbClr val="124479"/>
                </a:solidFill>
                <a:latin typeface="Arial MT"/>
                <a:cs typeface="Arial MT"/>
              </a:rPr>
              <a:t> </a:t>
            </a:r>
            <a:r>
              <a:rPr sz="1300" dirty="0">
                <a:solidFill>
                  <a:srgbClr val="124479"/>
                </a:solidFill>
                <a:latin typeface="Arial MT"/>
                <a:cs typeface="Arial MT"/>
              </a:rPr>
              <a:t>USDA</a:t>
            </a:r>
            <a:r>
              <a:rPr sz="1300" spc="-90" dirty="0">
                <a:solidFill>
                  <a:srgbClr val="124479"/>
                </a:solidFill>
                <a:latin typeface="Arial MT"/>
                <a:cs typeface="Arial MT"/>
              </a:rPr>
              <a:t> </a:t>
            </a:r>
            <a:r>
              <a:rPr sz="1300" dirty="0">
                <a:solidFill>
                  <a:srgbClr val="124479"/>
                </a:solidFill>
                <a:latin typeface="Arial MT"/>
                <a:cs typeface="Arial MT"/>
              </a:rPr>
              <a:t>and</a:t>
            </a:r>
            <a:r>
              <a:rPr sz="1300" spc="-10" dirty="0">
                <a:solidFill>
                  <a:srgbClr val="124479"/>
                </a:solidFill>
                <a:latin typeface="Arial MT"/>
                <a:cs typeface="Arial MT"/>
              </a:rPr>
              <a:t> </a:t>
            </a:r>
            <a:r>
              <a:rPr sz="1300" dirty="0">
                <a:solidFill>
                  <a:srgbClr val="124479"/>
                </a:solidFill>
                <a:latin typeface="Arial MT"/>
                <a:cs typeface="Arial MT"/>
              </a:rPr>
              <a:t>provide</a:t>
            </a:r>
            <a:r>
              <a:rPr sz="1300" spc="5" dirty="0">
                <a:solidFill>
                  <a:srgbClr val="124479"/>
                </a:solidFill>
                <a:latin typeface="Arial MT"/>
                <a:cs typeface="Arial MT"/>
              </a:rPr>
              <a:t> </a:t>
            </a:r>
            <a:r>
              <a:rPr sz="1300" dirty="0">
                <a:solidFill>
                  <a:srgbClr val="124479"/>
                </a:solidFill>
                <a:latin typeface="Arial MT"/>
                <a:cs typeface="Arial MT"/>
              </a:rPr>
              <a:t>in</a:t>
            </a:r>
            <a:r>
              <a:rPr sz="1300" spc="-20" dirty="0">
                <a:solidFill>
                  <a:srgbClr val="124479"/>
                </a:solidFill>
                <a:latin typeface="Arial MT"/>
                <a:cs typeface="Arial MT"/>
              </a:rPr>
              <a:t> </a:t>
            </a:r>
            <a:r>
              <a:rPr sz="1300" dirty="0">
                <a:solidFill>
                  <a:srgbClr val="124479"/>
                </a:solidFill>
                <a:latin typeface="Arial MT"/>
                <a:cs typeface="Arial MT"/>
              </a:rPr>
              <a:t>the</a:t>
            </a:r>
            <a:r>
              <a:rPr sz="1300" spc="-20" dirty="0">
                <a:solidFill>
                  <a:srgbClr val="124479"/>
                </a:solidFill>
                <a:latin typeface="Arial MT"/>
                <a:cs typeface="Arial MT"/>
              </a:rPr>
              <a:t> </a:t>
            </a:r>
            <a:r>
              <a:rPr sz="1300" dirty="0">
                <a:solidFill>
                  <a:srgbClr val="124479"/>
                </a:solidFill>
                <a:latin typeface="Arial MT"/>
                <a:cs typeface="Arial MT"/>
              </a:rPr>
              <a:t>letter</a:t>
            </a:r>
            <a:r>
              <a:rPr sz="1300" spc="-10" dirty="0">
                <a:solidFill>
                  <a:srgbClr val="124479"/>
                </a:solidFill>
                <a:latin typeface="Arial MT"/>
                <a:cs typeface="Arial MT"/>
              </a:rPr>
              <a:t> </a:t>
            </a:r>
            <a:r>
              <a:rPr sz="1300" dirty="0">
                <a:solidFill>
                  <a:srgbClr val="124479"/>
                </a:solidFill>
                <a:latin typeface="Arial MT"/>
                <a:cs typeface="Arial MT"/>
              </a:rPr>
              <a:t>all</a:t>
            </a:r>
            <a:r>
              <a:rPr sz="1300" spc="-15" dirty="0">
                <a:solidFill>
                  <a:srgbClr val="124479"/>
                </a:solidFill>
                <a:latin typeface="Arial MT"/>
                <a:cs typeface="Arial MT"/>
              </a:rPr>
              <a:t> </a:t>
            </a:r>
            <a:r>
              <a:rPr sz="1300" dirty="0">
                <a:solidFill>
                  <a:srgbClr val="124479"/>
                </a:solidFill>
                <a:latin typeface="Arial MT"/>
                <a:cs typeface="Arial MT"/>
              </a:rPr>
              <a:t>of</a:t>
            </a:r>
            <a:r>
              <a:rPr sz="1300" spc="-35" dirty="0">
                <a:solidFill>
                  <a:srgbClr val="124479"/>
                </a:solidFill>
                <a:latin typeface="Arial MT"/>
                <a:cs typeface="Arial MT"/>
              </a:rPr>
              <a:t> </a:t>
            </a:r>
            <a:r>
              <a:rPr sz="1300" dirty="0">
                <a:solidFill>
                  <a:srgbClr val="124479"/>
                </a:solidFill>
                <a:latin typeface="Arial MT"/>
                <a:cs typeface="Arial MT"/>
              </a:rPr>
              <a:t>the</a:t>
            </a:r>
            <a:r>
              <a:rPr sz="1300" spc="-10" dirty="0">
                <a:solidFill>
                  <a:srgbClr val="124479"/>
                </a:solidFill>
                <a:latin typeface="Arial MT"/>
                <a:cs typeface="Arial MT"/>
              </a:rPr>
              <a:t> information </a:t>
            </a:r>
            <a:r>
              <a:rPr sz="1300" dirty="0">
                <a:solidFill>
                  <a:srgbClr val="124479"/>
                </a:solidFill>
                <a:latin typeface="Arial MT"/>
                <a:cs typeface="Arial MT"/>
              </a:rPr>
              <a:t>requested</a:t>
            </a:r>
            <a:r>
              <a:rPr sz="1300" spc="-15" dirty="0">
                <a:solidFill>
                  <a:srgbClr val="124479"/>
                </a:solidFill>
                <a:latin typeface="Arial MT"/>
                <a:cs typeface="Arial MT"/>
              </a:rPr>
              <a:t> </a:t>
            </a:r>
            <a:r>
              <a:rPr sz="1300" dirty="0">
                <a:solidFill>
                  <a:srgbClr val="124479"/>
                </a:solidFill>
                <a:latin typeface="Arial MT"/>
                <a:cs typeface="Arial MT"/>
              </a:rPr>
              <a:t>in</a:t>
            </a:r>
            <a:r>
              <a:rPr sz="1300" spc="-35" dirty="0">
                <a:solidFill>
                  <a:srgbClr val="124479"/>
                </a:solidFill>
                <a:latin typeface="Arial MT"/>
                <a:cs typeface="Arial MT"/>
              </a:rPr>
              <a:t> </a:t>
            </a:r>
            <a:r>
              <a:rPr sz="1300" dirty="0">
                <a:solidFill>
                  <a:srgbClr val="124479"/>
                </a:solidFill>
                <a:latin typeface="Arial MT"/>
                <a:cs typeface="Arial MT"/>
              </a:rPr>
              <a:t>the</a:t>
            </a:r>
            <a:r>
              <a:rPr sz="1300" spc="-25" dirty="0">
                <a:solidFill>
                  <a:srgbClr val="124479"/>
                </a:solidFill>
                <a:latin typeface="Arial MT"/>
                <a:cs typeface="Arial MT"/>
              </a:rPr>
              <a:t> </a:t>
            </a:r>
            <a:r>
              <a:rPr sz="1300" dirty="0">
                <a:solidFill>
                  <a:srgbClr val="124479"/>
                </a:solidFill>
                <a:latin typeface="Arial MT"/>
                <a:cs typeface="Arial MT"/>
              </a:rPr>
              <a:t>form.</a:t>
            </a:r>
            <a:r>
              <a:rPr sz="1300" spc="-25" dirty="0">
                <a:solidFill>
                  <a:srgbClr val="124479"/>
                </a:solidFill>
                <a:latin typeface="Arial MT"/>
                <a:cs typeface="Arial MT"/>
              </a:rPr>
              <a:t> </a:t>
            </a:r>
            <a:r>
              <a:rPr sz="1300" spc="-80" dirty="0">
                <a:solidFill>
                  <a:srgbClr val="124479"/>
                </a:solidFill>
                <a:latin typeface="Arial MT"/>
                <a:cs typeface="Arial MT"/>
              </a:rPr>
              <a:t>To</a:t>
            </a:r>
            <a:r>
              <a:rPr sz="1300" spc="-10" dirty="0">
                <a:solidFill>
                  <a:srgbClr val="124479"/>
                </a:solidFill>
                <a:latin typeface="Arial MT"/>
                <a:cs typeface="Arial MT"/>
              </a:rPr>
              <a:t> </a:t>
            </a:r>
            <a:r>
              <a:rPr sz="1300" dirty="0">
                <a:solidFill>
                  <a:srgbClr val="124479"/>
                </a:solidFill>
                <a:latin typeface="Arial MT"/>
                <a:cs typeface="Arial MT"/>
              </a:rPr>
              <a:t>request a</a:t>
            </a:r>
            <a:r>
              <a:rPr sz="1300" spc="-35" dirty="0">
                <a:solidFill>
                  <a:srgbClr val="124479"/>
                </a:solidFill>
                <a:latin typeface="Arial MT"/>
                <a:cs typeface="Arial MT"/>
              </a:rPr>
              <a:t> </a:t>
            </a:r>
            <a:r>
              <a:rPr sz="1300" dirty="0">
                <a:solidFill>
                  <a:srgbClr val="124479"/>
                </a:solidFill>
                <a:latin typeface="Arial MT"/>
                <a:cs typeface="Arial MT"/>
              </a:rPr>
              <a:t>copy</a:t>
            </a:r>
            <a:r>
              <a:rPr sz="1300" spc="-15" dirty="0">
                <a:solidFill>
                  <a:srgbClr val="124479"/>
                </a:solidFill>
                <a:latin typeface="Arial MT"/>
                <a:cs typeface="Arial MT"/>
              </a:rPr>
              <a:t> </a:t>
            </a:r>
            <a:r>
              <a:rPr sz="1300" dirty="0">
                <a:solidFill>
                  <a:srgbClr val="124479"/>
                </a:solidFill>
                <a:latin typeface="Arial MT"/>
                <a:cs typeface="Arial MT"/>
              </a:rPr>
              <a:t>of</a:t>
            </a:r>
            <a:r>
              <a:rPr sz="1300" spc="-35" dirty="0">
                <a:solidFill>
                  <a:srgbClr val="124479"/>
                </a:solidFill>
                <a:latin typeface="Arial MT"/>
                <a:cs typeface="Arial MT"/>
              </a:rPr>
              <a:t> </a:t>
            </a:r>
            <a:r>
              <a:rPr sz="1300" dirty="0">
                <a:solidFill>
                  <a:srgbClr val="124479"/>
                </a:solidFill>
                <a:latin typeface="Arial MT"/>
                <a:cs typeface="Arial MT"/>
              </a:rPr>
              <a:t>the</a:t>
            </a:r>
            <a:r>
              <a:rPr sz="1300" spc="-15" dirty="0">
                <a:solidFill>
                  <a:srgbClr val="124479"/>
                </a:solidFill>
                <a:latin typeface="Arial MT"/>
                <a:cs typeface="Arial MT"/>
              </a:rPr>
              <a:t> </a:t>
            </a:r>
            <a:r>
              <a:rPr sz="1300" dirty="0">
                <a:solidFill>
                  <a:srgbClr val="124479"/>
                </a:solidFill>
                <a:latin typeface="Arial MT"/>
                <a:cs typeface="Arial MT"/>
              </a:rPr>
              <a:t>complaint</a:t>
            </a:r>
            <a:r>
              <a:rPr sz="1300" spc="-10" dirty="0">
                <a:solidFill>
                  <a:srgbClr val="124479"/>
                </a:solidFill>
                <a:latin typeface="Arial MT"/>
                <a:cs typeface="Arial MT"/>
              </a:rPr>
              <a:t> </a:t>
            </a:r>
            <a:r>
              <a:rPr sz="1300" dirty="0">
                <a:solidFill>
                  <a:srgbClr val="124479"/>
                </a:solidFill>
                <a:latin typeface="Arial MT"/>
                <a:cs typeface="Arial MT"/>
              </a:rPr>
              <a:t>form, call</a:t>
            </a:r>
            <a:r>
              <a:rPr sz="1300" spc="-35" dirty="0">
                <a:solidFill>
                  <a:srgbClr val="124479"/>
                </a:solidFill>
                <a:latin typeface="Arial MT"/>
                <a:cs typeface="Arial MT"/>
              </a:rPr>
              <a:t> </a:t>
            </a:r>
            <a:r>
              <a:rPr sz="1300" dirty="0">
                <a:solidFill>
                  <a:srgbClr val="124479"/>
                </a:solidFill>
                <a:latin typeface="Arial MT"/>
                <a:cs typeface="Arial MT"/>
              </a:rPr>
              <a:t>(866) </a:t>
            </a:r>
            <a:r>
              <a:rPr sz="1300" spc="-10" dirty="0">
                <a:solidFill>
                  <a:srgbClr val="124479"/>
                </a:solidFill>
                <a:latin typeface="Arial MT"/>
                <a:cs typeface="Arial MT"/>
              </a:rPr>
              <a:t>632-9992.</a:t>
            </a:r>
            <a:endParaRPr sz="1300">
              <a:latin typeface="Arial MT"/>
              <a:cs typeface="Arial MT"/>
            </a:endParaRPr>
          </a:p>
          <a:p>
            <a:pPr algn="ctr">
              <a:lnSpc>
                <a:spcPts val="1405"/>
              </a:lnSpc>
            </a:pPr>
            <a:r>
              <a:rPr sz="1300" dirty="0">
                <a:solidFill>
                  <a:srgbClr val="124479"/>
                </a:solidFill>
                <a:latin typeface="Arial MT"/>
                <a:cs typeface="Arial MT"/>
              </a:rPr>
              <a:t>Submit</a:t>
            </a:r>
            <a:r>
              <a:rPr sz="1300" spc="-15" dirty="0">
                <a:solidFill>
                  <a:srgbClr val="124479"/>
                </a:solidFill>
                <a:latin typeface="Arial MT"/>
                <a:cs typeface="Arial MT"/>
              </a:rPr>
              <a:t> </a:t>
            </a:r>
            <a:r>
              <a:rPr sz="1300" dirty="0">
                <a:solidFill>
                  <a:srgbClr val="124479"/>
                </a:solidFill>
                <a:latin typeface="Arial MT"/>
                <a:cs typeface="Arial MT"/>
              </a:rPr>
              <a:t>your</a:t>
            </a:r>
            <a:r>
              <a:rPr sz="1300" spc="-15" dirty="0">
                <a:solidFill>
                  <a:srgbClr val="124479"/>
                </a:solidFill>
                <a:latin typeface="Arial MT"/>
                <a:cs typeface="Arial MT"/>
              </a:rPr>
              <a:t> </a:t>
            </a:r>
            <a:r>
              <a:rPr sz="1300" dirty="0">
                <a:solidFill>
                  <a:srgbClr val="124479"/>
                </a:solidFill>
                <a:latin typeface="Arial MT"/>
                <a:cs typeface="Arial MT"/>
              </a:rPr>
              <a:t>completed form</a:t>
            </a:r>
            <a:r>
              <a:rPr sz="1300" spc="-10" dirty="0">
                <a:solidFill>
                  <a:srgbClr val="124479"/>
                </a:solidFill>
                <a:latin typeface="Arial MT"/>
                <a:cs typeface="Arial MT"/>
              </a:rPr>
              <a:t> </a:t>
            </a:r>
            <a:r>
              <a:rPr sz="1300" dirty="0">
                <a:solidFill>
                  <a:srgbClr val="124479"/>
                </a:solidFill>
                <a:latin typeface="Arial MT"/>
                <a:cs typeface="Arial MT"/>
              </a:rPr>
              <a:t>or</a:t>
            </a:r>
            <a:r>
              <a:rPr sz="1300" spc="-30" dirty="0">
                <a:solidFill>
                  <a:srgbClr val="124479"/>
                </a:solidFill>
                <a:latin typeface="Arial MT"/>
                <a:cs typeface="Arial MT"/>
              </a:rPr>
              <a:t> </a:t>
            </a:r>
            <a:r>
              <a:rPr sz="1300" dirty="0">
                <a:solidFill>
                  <a:srgbClr val="124479"/>
                </a:solidFill>
                <a:latin typeface="Arial MT"/>
                <a:cs typeface="Arial MT"/>
              </a:rPr>
              <a:t>letter</a:t>
            </a:r>
            <a:r>
              <a:rPr sz="1300" spc="-15" dirty="0">
                <a:solidFill>
                  <a:srgbClr val="124479"/>
                </a:solidFill>
                <a:latin typeface="Arial MT"/>
                <a:cs typeface="Arial MT"/>
              </a:rPr>
              <a:t> </a:t>
            </a:r>
            <a:r>
              <a:rPr sz="1300" dirty="0">
                <a:solidFill>
                  <a:srgbClr val="124479"/>
                </a:solidFill>
                <a:latin typeface="Arial MT"/>
                <a:cs typeface="Arial MT"/>
              </a:rPr>
              <a:t>to</a:t>
            </a:r>
            <a:r>
              <a:rPr sz="1300" spc="-35" dirty="0">
                <a:solidFill>
                  <a:srgbClr val="124479"/>
                </a:solidFill>
                <a:latin typeface="Arial MT"/>
                <a:cs typeface="Arial MT"/>
              </a:rPr>
              <a:t> </a:t>
            </a:r>
            <a:r>
              <a:rPr sz="1300" dirty="0">
                <a:solidFill>
                  <a:srgbClr val="124479"/>
                </a:solidFill>
                <a:latin typeface="Arial MT"/>
                <a:cs typeface="Arial MT"/>
              </a:rPr>
              <a:t>USDA</a:t>
            </a:r>
            <a:r>
              <a:rPr sz="1300" spc="-90" dirty="0">
                <a:solidFill>
                  <a:srgbClr val="124479"/>
                </a:solidFill>
                <a:latin typeface="Arial MT"/>
                <a:cs typeface="Arial MT"/>
              </a:rPr>
              <a:t> </a:t>
            </a:r>
            <a:r>
              <a:rPr sz="1300" spc="-25" dirty="0">
                <a:solidFill>
                  <a:srgbClr val="124479"/>
                </a:solidFill>
                <a:latin typeface="Arial MT"/>
                <a:cs typeface="Arial MT"/>
              </a:rPr>
              <a:t>by:</a:t>
            </a:r>
            <a:endParaRPr sz="1300">
              <a:latin typeface="Arial MT"/>
              <a:cs typeface="Arial MT"/>
            </a:endParaRPr>
          </a:p>
          <a:p>
            <a:pPr marL="1339850" marR="1332865" indent="537210">
              <a:lnSpc>
                <a:spcPts val="1810"/>
              </a:lnSpc>
              <a:spcBef>
                <a:spcPts val="95"/>
              </a:spcBef>
              <a:buAutoNum type="arabicParenBoth"/>
              <a:tabLst>
                <a:tab pos="1877060" algn="l"/>
              </a:tabLst>
            </a:pPr>
            <a:r>
              <a:rPr sz="1300" dirty="0">
                <a:solidFill>
                  <a:srgbClr val="124479"/>
                </a:solidFill>
                <a:latin typeface="Arial MT"/>
                <a:cs typeface="Arial MT"/>
              </a:rPr>
              <a:t>mail:</a:t>
            </a:r>
            <a:r>
              <a:rPr sz="1300" spc="-35" dirty="0">
                <a:solidFill>
                  <a:srgbClr val="124479"/>
                </a:solidFill>
                <a:latin typeface="Arial MT"/>
                <a:cs typeface="Arial MT"/>
              </a:rPr>
              <a:t> </a:t>
            </a:r>
            <a:r>
              <a:rPr sz="1300" dirty="0">
                <a:solidFill>
                  <a:srgbClr val="124479"/>
                </a:solidFill>
                <a:latin typeface="Arial MT"/>
                <a:cs typeface="Arial MT"/>
              </a:rPr>
              <a:t>U.S.</a:t>
            </a:r>
            <a:r>
              <a:rPr sz="1300" spc="-25" dirty="0">
                <a:solidFill>
                  <a:srgbClr val="124479"/>
                </a:solidFill>
                <a:latin typeface="Arial MT"/>
                <a:cs typeface="Arial MT"/>
              </a:rPr>
              <a:t> </a:t>
            </a:r>
            <a:r>
              <a:rPr sz="1300" dirty="0">
                <a:solidFill>
                  <a:srgbClr val="124479"/>
                </a:solidFill>
                <a:latin typeface="Arial MT"/>
                <a:cs typeface="Arial MT"/>
              </a:rPr>
              <a:t>Department</a:t>
            </a:r>
            <a:r>
              <a:rPr sz="1300" spc="-10" dirty="0">
                <a:solidFill>
                  <a:srgbClr val="124479"/>
                </a:solidFill>
                <a:latin typeface="Arial MT"/>
                <a:cs typeface="Arial MT"/>
              </a:rPr>
              <a:t> </a:t>
            </a:r>
            <a:r>
              <a:rPr sz="1300" dirty="0">
                <a:solidFill>
                  <a:srgbClr val="124479"/>
                </a:solidFill>
                <a:latin typeface="Arial MT"/>
                <a:cs typeface="Arial MT"/>
              </a:rPr>
              <a:t>of</a:t>
            </a:r>
            <a:r>
              <a:rPr sz="1300" spc="-90" dirty="0">
                <a:solidFill>
                  <a:srgbClr val="124479"/>
                </a:solidFill>
                <a:latin typeface="Arial MT"/>
                <a:cs typeface="Arial MT"/>
              </a:rPr>
              <a:t> </a:t>
            </a:r>
            <a:r>
              <a:rPr sz="1300" spc="-10" dirty="0">
                <a:solidFill>
                  <a:srgbClr val="124479"/>
                </a:solidFill>
                <a:latin typeface="Arial MT"/>
                <a:cs typeface="Arial MT"/>
              </a:rPr>
              <a:t>Agriculture </a:t>
            </a:r>
            <a:r>
              <a:rPr sz="1300" dirty="0">
                <a:solidFill>
                  <a:srgbClr val="124479"/>
                </a:solidFill>
                <a:latin typeface="Arial MT"/>
                <a:cs typeface="Arial MT"/>
              </a:rPr>
              <a:t>Office</a:t>
            </a:r>
            <a:r>
              <a:rPr sz="1300" spc="-25" dirty="0">
                <a:solidFill>
                  <a:srgbClr val="124479"/>
                </a:solidFill>
                <a:latin typeface="Arial MT"/>
                <a:cs typeface="Arial MT"/>
              </a:rPr>
              <a:t> </a:t>
            </a:r>
            <a:r>
              <a:rPr sz="1300" dirty="0">
                <a:solidFill>
                  <a:srgbClr val="124479"/>
                </a:solidFill>
                <a:latin typeface="Arial MT"/>
                <a:cs typeface="Arial MT"/>
              </a:rPr>
              <a:t>of</a:t>
            </a:r>
            <a:r>
              <a:rPr sz="1300" spc="-40" dirty="0">
                <a:solidFill>
                  <a:srgbClr val="124479"/>
                </a:solidFill>
                <a:latin typeface="Arial MT"/>
                <a:cs typeface="Arial MT"/>
              </a:rPr>
              <a:t> </a:t>
            </a:r>
            <a:r>
              <a:rPr sz="1300" dirty="0">
                <a:solidFill>
                  <a:srgbClr val="124479"/>
                </a:solidFill>
                <a:latin typeface="Arial MT"/>
                <a:cs typeface="Arial MT"/>
              </a:rPr>
              <a:t>the</a:t>
            </a:r>
            <a:r>
              <a:rPr sz="1300" spc="-90" dirty="0">
                <a:solidFill>
                  <a:srgbClr val="124479"/>
                </a:solidFill>
                <a:latin typeface="Arial MT"/>
                <a:cs typeface="Arial MT"/>
              </a:rPr>
              <a:t> </a:t>
            </a:r>
            <a:r>
              <a:rPr sz="1300" dirty="0">
                <a:solidFill>
                  <a:srgbClr val="124479"/>
                </a:solidFill>
                <a:latin typeface="Arial MT"/>
                <a:cs typeface="Arial MT"/>
              </a:rPr>
              <a:t>Assistant</a:t>
            </a:r>
            <a:r>
              <a:rPr sz="1300" spc="-20" dirty="0">
                <a:solidFill>
                  <a:srgbClr val="124479"/>
                </a:solidFill>
                <a:latin typeface="Arial MT"/>
                <a:cs typeface="Arial MT"/>
              </a:rPr>
              <a:t> </a:t>
            </a:r>
            <a:r>
              <a:rPr sz="1300" dirty="0">
                <a:solidFill>
                  <a:srgbClr val="124479"/>
                </a:solidFill>
                <a:latin typeface="Arial MT"/>
                <a:cs typeface="Arial MT"/>
              </a:rPr>
              <a:t>Secretary</a:t>
            </a:r>
            <a:r>
              <a:rPr sz="1300" spc="-20" dirty="0">
                <a:solidFill>
                  <a:srgbClr val="124479"/>
                </a:solidFill>
                <a:latin typeface="Arial MT"/>
                <a:cs typeface="Arial MT"/>
              </a:rPr>
              <a:t> </a:t>
            </a:r>
            <a:r>
              <a:rPr sz="1300" dirty="0">
                <a:solidFill>
                  <a:srgbClr val="124479"/>
                </a:solidFill>
                <a:latin typeface="Arial MT"/>
                <a:cs typeface="Arial MT"/>
              </a:rPr>
              <a:t>for</a:t>
            </a:r>
            <a:r>
              <a:rPr sz="1300" spc="-25" dirty="0">
                <a:solidFill>
                  <a:srgbClr val="124479"/>
                </a:solidFill>
                <a:latin typeface="Arial MT"/>
                <a:cs typeface="Arial MT"/>
              </a:rPr>
              <a:t> </a:t>
            </a:r>
            <a:r>
              <a:rPr sz="1300" dirty="0">
                <a:solidFill>
                  <a:srgbClr val="124479"/>
                </a:solidFill>
                <a:latin typeface="Arial MT"/>
                <a:cs typeface="Arial MT"/>
              </a:rPr>
              <a:t>Civil</a:t>
            </a:r>
            <a:r>
              <a:rPr sz="1300" spc="-35" dirty="0">
                <a:solidFill>
                  <a:srgbClr val="124479"/>
                </a:solidFill>
                <a:latin typeface="Arial MT"/>
                <a:cs typeface="Arial MT"/>
              </a:rPr>
              <a:t> </a:t>
            </a:r>
            <a:r>
              <a:rPr sz="1300" spc="-10" dirty="0">
                <a:solidFill>
                  <a:srgbClr val="124479"/>
                </a:solidFill>
                <a:latin typeface="Arial MT"/>
                <a:cs typeface="Arial MT"/>
              </a:rPr>
              <a:t>Rights</a:t>
            </a:r>
            <a:endParaRPr sz="1300">
              <a:latin typeface="Arial MT"/>
              <a:cs typeface="Arial MT"/>
            </a:endParaRPr>
          </a:p>
          <a:p>
            <a:pPr marL="1940560" marR="1856739" indent="-81280">
              <a:lnSpc>
                <a:spcPts val="1800"/>
              </a:lnSpc>
            </a:pPr>
            <a:r>
              <a:rPr sz="1300" dirty="0">
                <a:solidFill>
                  <a:srgbClr val="124479"/>
                </a:solidFill>
                <a:latin typeface="Arial MT"/>
                <a:cs typeface="Arial MT"/>
              </a:rPr>
              <a:t>1400</a:t>
            </a:r>
            <a:r>
              <a:rPr sz="1300" spc="-30" dirty="0">
                <a:solidFill>
                  <a:srgbClr val="124479"/>
                </a:solidFill>
                <a:latin typeface="Arial MT"/>
                <a:cs typeface="Arial MT"/>
              </a:rPr>
              <a:t> </a:t>
            </a:r>
            <a:r>
              <a:rPr sz="1300" spc="-10" dirty="0">
                <a:solidFill>
                  <a:srgbClr val="124479"/>
                </a:solidFill>
                <a:latin typeface="Arial MT"/>
                <a:cs typeface="Arial MT"/>
              </a:rPr>
              <a:t>Independence</a:t>
            </a:r>
            <a:r>
              <a:rPr sz="1300" spc="-60" dirty="0">
                <a:solidFill>
                  <a:srgbClr val="124479"/>
                </a:solidFill>
                <a:latin typeface="Arial MT"/>
                <a:cs typeface="Arial MT"/>
              </a:rPr>
              <a:t> </a:t>
            </a:r>
            <a:r>
              <a:rPr sz="1300" dirty="0">
                <a:solidFill>
                  <a:srgbClr val="124479"/>
                </a:solidFill>
                <a:latin typeface="Arial MT"/>
                <a:cs typeface="Arial MT"/>
              </a:rPr>
              <a:t>Avenue,</a:t>
            </a:r>
            <a:r>
              <a:rPr sz="1300" spc="-15" dirty="0">
                <a:solidFill>
                  <a:srgbClr val="124479"/>
                </a:solidFill>
                <a:latin typeface="Arial MT"/>
                <a:cs typeface="Arial MT"/>
              </a:rPr>
              <a:t> </a:t>
            </a:r>
            <a:r>
              <a:rPr sz="1300" spc="-25" dirty="0">
                <a:solidFill>
                  <a:srgbClr val="124479"/>
                </a:solidFill>
                <a:latin typeface="Arial MT"/>
                <a:cs typeface="Arial MT"/>
              </a:rPr>
              <a:t>SW </a:t>
            </a:r>
            <a:r>
              <a:rPr sz="1300" spc="-10" dirty="0">
                <a:solidFill>
                  <a:srgbClr val="124479"/>
                </a:solidFill>
                <a:latin typeface="Arial MT"/>
                <a:cs typeface="Arial MT"/>
              </a:rPr>
              <a:t>Washington,</a:t>
            </a:r>
            <a:r>
              <a:rPr sz="1300" spc="-5" dirty="0">
                <a:solidFill>
                  <a:srgbClr val="124479"/>
                </a:solidFill>
                <a:latin typeface="Arial MT"/>
                <a:cs typeface="Arial MT"/>
              </a:rPr>
              <a:t> </a:t>
            </a:r>
            <a:r>
              <a:rPr sz="1300" dirty="0">
                <a:solidFill>
                  <a:srgbClr val="124479"/>
                </a:solidFill>
                <a:latin typeface="Arial MT"/>
                <a:cs typeface="Arial MT"/>
              </a:rPr>
              <a:t>D.C.</a:t>
            </a:r>
            <a:r>
              <a:rPr sz="1300" spc="10" dirty="0">
                <a:solidFill>
                  <a:srgbClr val="124479"/>
                </a:solidFill>
                <a:latin typeface="Arial MT"/>
                <a:cs typeface="Arial MT"/>
              </a:rPr>
              <a:t> </a:t>
            </a:r>
            <a:r>
              <a:rPr sz="1300" spc="-10" dirty="0">
                <a:solidFill>
                  <a:srgbClr val="124479"/>
                </a:solidFill>
                <a:latin typeface="Arial MT"/>
                <a:cs typeface="Arial MT"/>
              </a:rPr>
              <a:t>20250-9410;</a:t>
            </a:r>
            <a:endParaRPr sz="1300">
              <a:latin typeface="Arial MT"/>
              <a:cs typeface="Arial MT"/>
            </a:endParaRPr>
          </a:p>
          <a:p>
            <a:pPr marL="2353310" indent="-249554">
              <a:lnSpc>
                <a:spcPct val="100000"/>
              </a:lnSpc>
              <a:spcBef>
                <a:spcPts val="155"/>
              </a:spcBef>
              <a:buAutoNum type="arabicParenBoth" startAt="2"/>
              <a:tabLst>
                <a:tab pos="2353310" algn="l"/>
              </a:tabLst>
            </a:pPr>
            <a:r>
              <a:rPr sz="1300" dirty="0">
                <a:solidFill>
                  <a:srgbClr val="124479"/>
                </a:solidFill>
                <a:latin typeface="Arial MT"/>
                <a:cs typeface="Arial MT"/>
              </a:rPr>
              <a:t>fax: (202) </a:t>
            </a:r>
            <a:r>
              <a:rPr sz="1300" spc="-20" dirty="0">
                <a:solidFill>
                  <a:srgbClr val="124479"/>
                </a:solidFill>
                <a:latin typeface="Arial MT"/>
                <a:cs typeface="Arial MT"/>
              </a:rPr>
              <a:t>690-</a:t>
            </a:r>
            <a:r>
              <a:rPr sz="1300" dirty="0">
                <a:solidFill>
                  <a:srgbClr val="124479"/>
                </a:solidFill>
                <a:latin typeface="Arial MT"/>
                <a:cs typeface="Arial MT"/>
              </a:rPr>
              <a:t>7442;</a:t>
            </a:r>
            <a:r>
              <a:rPr sz="1300" spc="25" dirty="0">
                <a:solidFill>
                  <a:srgbClr val="124479"/>
                </a:solidFill>
                <a:latin typeface="Arial MT"/>
                <a:cs typeface="Arial MT"/>
              </a:rPr>
              <a:t> </a:t>
            </a:r>
            <a:r>
              <a:rPr sz="1300" spc="-25" dirty="0">
                <a:solidFill>
                  <a:srgbClr val="124479"/>
                </a:solidFill>
                <a:latin typeface="Arial MT"/>
                <a:cs typeface="Arial MT"/>
              </a:rPr>
              <a:t>or</a:t>
            </a:r>
            <a:endParaRPr sz="1300">
              <a:latin typeface="Arial MT"/>
              <a:cs typeface="Arial MT"/>
            </a:endParaRPr>
          </a:p>
          <a:p>
            <a:pPr marL="1965960" indent="-249554">
              <a:lnSpc>
                <a:spcPct val="100000"/>
              </a:lnSpc>
              <a:spcBef>
                <a:spcPts val="240"/>
              </a:spcBef>
              <a:buAutoNum type="arabicParenBoth" startAt="2"/>
              <a:tabLst>
                <a:tab pos="1965960" algn="l"/>
              </a:tabLst>
            </a:pPr>
            <a:r>
              <a:rPr sz="1300" dirty="0">
                <a:solidFill>
                  <a:srgbClr val="124479"/>
                </a:solidFill>
                <a:latin typeface="Arial MT"/>
                <a:cs typeface="Arial MT"/>
              </a:rPr>
              <a:t>email:</a:t>
            </a:r>
            <a:r>
              <a:rPr sz="1300" spc="-25" dirty="0">
                <a:solidFill>
                  <a:srgbClr val="124479"/>
                </a:solidFill>
                <a:latin typeface="Arial MT"/>
                <a:cs typeface="Arial MT"/>
              </a:rPr>
              <a:t> </a:t>
            </a:r>
            <a:r>
              <a:rPr sz="1300" u="sng" spc="-10" dirty="0">
                <a:solidFill>
                  <a:srgbClr val="B5C53A"/>
                </a:solidFill>
                <a:uFill>
                  <a:solidFill>
                    <a:srgbClr val="B5C53A"/>
                  </a:solidFill>
                </a:uFill>
                <a:latin typeface="Arial MT"/>
                <a:cs typeface="Arial MT"/>
                <a:hlinkClick r:id="rId6"/>
              </a:rPr>
              <a:t>program.intake@usda.gov</a:t>
            </a:r>
            <a:r>
              <a:rPr sz="1300" spc="-10" dirty="0">
                <a:solidFill>
                  <a:srgbClr val="124479"/>
                </a:solidFill>
                <a:latin typeface="Arial MT"/>
                <a:cs typeface="Arial MT"/>
              </a:rPr>
              <a:t>.</a:t>
            </a:r>
            <a:endParaRPr sz="1300">
              <a:latin typeface="Arial MT"/>
              <a:cs typeface="Arial MT"/>
            </a:endParaRPr>
          </a:p>
          <a:p>
            <a:pPr marL="1341755">
              <a:lnSpc>
                <a:spcPct val="100000"/>
              </a:lnSpc>
              <a:spcBef>
                <a:spcPts val="240"/>
              </a:spcBef>
            </a:pPr>
            <a:r>
              <a:rPr sz="1300" dirty="0">
                <a:solidFill>
                  <a:srgbClr val="124479"/>
                </a:solidFill>
                <a:latin typeface="Arial MT"/>
                <a:cs typeface="Arial MT"/>
              </a:rPr>
              <a:t>This</a:t>
            </a:r>
            <a:r>
              <a:rPr sz="1300" spc="-40" dirty="0">
                <a:solidFill>
                  <a:srgbClr val="124479"/>
                </a:solidFill>
                <a:latin typeface="Arial MT"/>
                <a:cs typeface="Arial MT"/>
              </a:rPr>
              <a:t> </a:t>
            </a:r>
            <a:r>
              <a:rPr sz="1300" dirty="0">
                <a:solidFill>
                  <a:srgbClr val="124479"/>
                </a:solidFill>
                <a:latin typeface="Arial MT"/>
                <a:cs typeface="Arial MT"/>
              </a:rPr>
              <a:t>institution</a:t>
            </a:r>
            <a:r>
              <a:rPr sz="1300" spc="-35" dirty="0">
                <a:solidFill>
                  <a:srgbClr val="124479"/>
                </a:solidFill>
                <a:latin typeface="Arial MT"/>
                <a:cs typeface="Arial MT"/>
              </a:rPr>
              <a:t> </a:t>
            </a:r>
            <a:r>
              <a:rPr sz="1300" dirty="0">
                <a:solidFill>
                  <a:srgbClr val="124479"/>
                </a:solidFill>
                <a:latin typeface="Arial MT"/>
                <a:cs typeface="Arial MT"/>
              </a:rPr>
              <a:t>is</a:t>
            </a:r>
            <a:r>
              <a:rPr sz="1300" spc="-35" dirty="0">
                <a:solidFill>
                  <a:srgbClr val="124479"/>
                </a:solidFill>
                <a:latin typeface="Arial MT"/>
                <a:cs typeface="Arial MT"/>
              </a:rPr>
              <a:t> </a:t>
            </a:r>
            <a:r>
              <a:rPr sz="1300" dirty="0">
                <a:solidFill>
                  <a:srgbClr val="124479"/>
                </a:solidFill>
                <a:latin typeface="Arial MT"/>
                <a:cs typeface="Arial MT"/>
              </a:rPr>
              <a:t>an</a:t>
            </a:r>
            <a:r>
              <a:rPr sz="1300" spc="-40" dirty="0">
                <a:solidFill>
                  <a:srgbClr val="124479"/>
                </a:solidFill>
                <a:latin typeface="Arial MT"/>
                <a:cs typeface="Arial MT"/>
              </a:rPr>
              <a:t> </a:t>
            </a:r>
            <a:r>
              <a:rPr sz="1300" dirty="0">
                <a:solidFill>
                  <a:srgbClr val="124479"/>
                </a:solidFill>
                <a:latin typeface="Arial MT"/>
                <a:cs typeface="Arial MT"/>
              </a:rPr>
              <a:t>equal</a:t>
            </a:r>
            <a:r>
              <a:rPr sz="1300" spc="-40" dirty="0">
                <a:solidFill>
                  <a:srgbClr val="124479"/>
                </a:solidFill>
                <a:latin typeface="Arial MT"/>
                <a:cs typeface="Arial MT"/>
              </a:rPr>
              <a:t> </a:t>
            </a:r>
            <a:r>
              <a:rPr sz="1300" dirty="0">
                <a:solidFill>
                  <a:srgbClr val="124479"/>
                </a:solidFill>
                <a:latin typeface="Arial MT"/>
                <a:cs typeface="Arial MT"/>
              </a:rPr>
              <a:t>opportunity</a:t>
            </a:r>
            <a:r>
              <a:rPr sz="1300" spc="-10" dirty="0">
                <a:solidFill>
                  <a:srgbClr val="124479"/>
                </a:solidFill>
                <a:latin typeface="Arial MT"/>
                <a:cs typeface="Arial MT"/>
              </a:rPr>
              <a:t> provider.”</a:t>
            </a:r>
            <a:endParaRPr sz="1300">
              <a:latin typeface="Arial MT"/>
              <a:cs typeface="Arial MT"/>
            </a:endParaRPr>
          </a:p>
        </p:txBody>
      </p:sp>
      <p:grpSp>
        <p:nvGrpSpPr>
          <p:cNvPr id="8" name="object 8"/>
          <p:cNvGrpSpPr/>
          <p:nvPr/>
        </p:nvGrpSpPr>
        <p:grpSpPr>
          <a:xfrm>
            <a:off x="510540" y="-30162"/>
            <a:ext cx="2598420" cy="6918325"/>
            <a:chOff x="510540" y="-30162"/>
            <a:chExt cx="2598420" cy="6918325"/>
          </a:xfrm>
        </p:grpSpPr>
        <p:pic>
          <p:nvPicPr>
            <p:cNvPr id="9" name="object 9"/>
            <p:cNvPicPr/>
            <p:nvPr/>
          </p:nvPicPr>
          <p:blipFill>
            <a:blip r:embed="rId7" cstate="print"/>
            <a:stretch>
              <a:fillRect/>
            </a:stretch>
          </p:blipFill>
          <p:spPr>
            <a:xfrm>
              <a:off x="510540" y="0"/>
              <a:ext cx="2598420" cy="6858000"/>
            </a:xfrm>
            <a:prstGeom prst="rect">
              <a:avLst/>
            </a:prstGeom>
          </p:spPr>
        </p:pic>
        <p:sp>
          <p:nvSpPr>
            <p:cNvPr id="10" name="object 10"/>
            <p:cNvSpPr/>
            <p:nvPr/>
          </p:nvSpPr>
          <p:spPr>
            <a:xfrm>
              <a:off x="611280" y="0"/>
              <a:ext cx="2382520" cy="6858000"/>
            </a:xfrm>
            <a:custGeom>
              <a:avLst/>
              <a:gdLst/>
              <a:ahLst/>
              <a:cxnLst/>
              <a:rect l="l" t="t" r="r" b="b"/>
              <a:pathLst>
                <a:path w="2382520" h="6858000">
                  <a:moveTo>
                    <a:pt x="0" y="0"/>
                  </a:moveTo>
                  <a:lnTo>
                    <a:pt x="2381907" y="6858000"/>
                  </a:lnTo>
                </a:path>
              </a:pathLst>
            </a:custGeom>
            <a:ln w="60325">
              <a:solidFill>
                <a:srgbClr val="FFFFFF"/>
              </a:solidFill>
            </a:ln>
          </p:spPr>
          <p:txBody>
            <a:bodyPr wrap="square" lIns="0" tIns="0" rIns="0" bIns="0" rtlCol="0"/>
            <a:lstStyle/>
            <a:p>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228600"/>
            <a:ext cx="9601199" cy="7239000"/>
            <a:chOff x="0" y="-228600"/>
            <a:chExt cx="9601199" cy="7239000"/>
          </a:xfrm>
        </p:grpSpPr>
        <p:pic>
          <p:nvPicPr>
            <p:cNvPr id="3" name="object 3"/>
            <p:cNvPicPr/>
            <p:nvPr/>
          </p:nvPicPr>
          <p:blipFill>
            <a:blip r:embed="rId3" cstate="print"/>
            <a:stretch>
              <a:fillRect/>
            </a:stretch>
          </p:blipFill>
          <p:spPr>
            <a:xfrm>
              <a:off x="0" y="0"/>
              <a:ext cx="9144000" cy="6857999"/>
            </a:xfrm>
            <a:prstGeom prst="rect">
              <a:avLst/>
            </a:prstGeom>
          </p:spPr>
        </p:pic>
        <p:pic>
          <p:nvPicPr>
            <p:cNvPr id="4" name="object 4"/>
            <p:cNvPicPr/>
            <p:nvPr/>
          </p:nvPicPr>
          <p:blipFill>
            <a:blip r:embed="rId4">
              <a:extLst>
                <a:ext uri="{28A0092B-C50C-407E-A947-70E740481C1C}">
                  <a14:useLocalDpi xmlns:a14="http://schemas.microsoft.com/office/drawing/2010/main" val="0"/>
                </a:ext>
              </a:extLst>
            </a:blip>
            <a:srcRect/>
            <a:stretch/>
          </p:blipFill>
          <p:spPr>
            <a:xfrm>
              <a:off x="4823348" y="-228600"/>
              <a:ext cx="4777851" cy="7239000"/>
            </a:xfrm>
            <a:prstGeom prst="rect">
              <a:avLst/>
            </a:prstGeom>
            <a:ln>
              <a:noFill/>
            </a:ln>
            <a:effectLst>
              <a:softEdge rad="112500"/>
            </a:effectLst>
          </p:spPr>
        </p:pic>
      </p:grpSp>
      <p:sp>
        <p:nvSpPr>
          <p:cNvPr id="5" name="object 5"/>
          <p:cNvSpPr txBox="1">
            <a:spLocks noGrp="1"/>
          </p:cNvSpPr>
          <p:nvPr>
            <p:ph type="title"/>
          </p:nvPr>
        </p:nvSpPr>
        <p:spPr>
          <a:xfrm>
            <a:off x="574954" y="659129"/>
            <a:ext cx="3352165" cy="1122680"/>
          </a:xfrm>
          <a:prstGeom prst="rect">
            <a:avLst/>
          </a:prstGeom>
        </p:spPr>
        <p:txBody>
          <a:bodyPr vert="horz" wrap="square" lIns="0" tIns="12700" rIns="0" bIns="0" rtlCol="0">
            <a:spAutoFit/>
          </a:bodyPr>
          <a:lstStyle/>
          <a:p>
            <a:pPr marL="12700" marR="5080">
              <a:lnSpc>
                <a:spcPct val="100000"/>
              </a:lnSpc>
              <a:spcBef>
                <a:spcPts val="100"/>
              </a:spcBef>
            </a:pPr>
            <a:r>
              <a:rPr sz="3600" dirty="0">
                <a:solidFill>
                  <a:srgbClr val="FFFFFF"/>
                </a:solidFill>
              </a:rPr>
              <a:t>And</a:t>
            </a:r>
            <a:r>
              <a:rPr sz="3600" spc="-50" dirty="0">
                <a:solidFill>
                  <a:srgbClr val="FFFFFF"/>
                </a:solidFill>
              </a:rPr>
              <a:t> </a:t>
            </a:r>
            <a:r>
              <a:rPr sz="3600" dirty="0">
                <a:solidFill>
                  <a:srgbClr val="FFFFFF"/>
                </a:solidFill>
              </a:rPr>
              <a:t>Justice</a:t>
            </a:r>
            <a:r>
              <a:rPr sz="3600" spc="-50" dirty="0">
                <a:solidFill>
                  <a:srgbClr val="FFFFFF"/>
                </a:solidFill>
              </a:rPr>
              <a:t> </a:t>
            </a:r>
            <a:r>
              <a:rPr sz="3600" spc="-25" dirty="0">
                <a:solidFill>
                  <a:srgbClr val="FFFFFF"/>
                </a:solidFill>
              </a:rPr>
              <a:t>for </a:t>
            </a:r>
            <a:r>
              <a:rPr sz="3600" dirty="0">
                <a:solidFill>
                  <a:srgbClr val="FFFFFF"/>
                </a:solidFill>
              </a:rPr>
              <a:t>All</a:t>
            </a:r>
            <a:r>
              <a:rPr sz="3600" spc="-60" dirty="0">
                <a:solidFill>
                  <a:srgbClr val="FFFFFF"/>
                </a:solidFill>
              </a:rPr>
              <a:t> </a:t>
            </a:r>
            <a:r>
              <a:rPr sz="3600" spc="-10" dirty="0">
                <a:solidFill>
                  <a:srgbClr val="FFFFFF"/>
                </a:solidFill>
              </a:rPr>
              <a:t>Poster</a:t>
            </a:r>
            <a:endParaRPr sz="3600"/>
          </a:p>
        </p:txBody>
      </p:sp>
      <p:sp>
        <p:nvSpPr>
          <p:cNvPr id="6" name="object 6"/>
          <p:cNvSpPr txBox="1"/>
          <p:nvPr/>
        </p:nvSpPr>
        <p:spPr>
          <a:xfrm>
            <a:off x="574954" y="2490597"/>
            <a:ext cx="3773170" cy="2769235"/>
          </a:xfrm>
          <a:prstGeom prst="rect">
            <a:avLst/>
          </a:prstGeom>
        </p:spPr>
        <p:txBody>
          <a:bodyPr vert="horz" wrap="square" lIns="0" tIns="12065" rIns="0" bIns="0" rtlCol="0">
            <a:spAutoFit/>
          </a:bodyPr>
          <a:lstStyle/>
          <a:p>
            <a:pPr marL="355600" marR="5080" indent="-342900">
              <a:lnSpc>
                <a:spcPct val="100000"/>
              </a:lnSpc>
              <a:spcBef>
                <a:spcPts val="95"/>
              </a:spcBef>
              <a:buChar char="•"/>
              <a:tabLst>
                <a:tab pos="355600" algn="l"/>
              </a:tabLst>
            </a:pPr>
            <a:r>
              <a:rPr sz="2500" dirty="0">
                <a:solidFill>
                  <a:srgbClr val="FFFFFF"/>
                </a:solidFill>
                <a:latin typeface="Arial MT"/>
                <a:cs typeface="Arial MT"/>
              </a:rPr>
              <a:t>Must</a:t>
            </a:r>
            <a:r>
              <a:rPr sz="2500" spc="-35" dirty="0">
                <a:solidFill>
                  <a:srgbClr val="FFFFFF"/>
                </a:solidFill>
                <a:latin typeface="Arial MT"/>
                <a:cs typeface="Arial MT"/>
              </a:rPr>
              <a:t> </a:t>
            </a:r>
            <a:r>
              <a:rPr sz="2500" dirty="0">
                <a:solidFill>
                  <a:srgbClr val="FFFFFF"/>
                </a:solidFill>
                <a:latin typeface="Arial MT"/>
                <a:cs typeface="Arial MT"/>
              </a:rPr>
              <a:t>be</a:t>
            </a:r>
            <a:r>
              <a:rPr sz="2500" spc="-40" dirty="0">
                <a:solidFill>
                  <a:srgbClr val="FFFFFF"/>
                </a:solidFill>
                <a:latin typeface="Arial MT"/>
                <a:cs typeface="Arial MT"/>
              </a:rPr>
              <a:t> </a:t>
            </a:r>
            <a:r>
              <a:rPr sz="2500" dirty="0">
                <a:solidFill>
                  <a:srgbClr val="FFFFFF"/>
                </a:solidFill>
                <a:latin typeface="Arial MT"/>
                <a:cs typeface="Arial MT"/>
              </a:rPr>
              <a:t>posted</a:t>
            </a:r>
            <a:r>
              <a:rPr sz="2500" spc="-45" dirty="0">
                <a:solidFill>
                  <a:srgbClr val="FFFFFF"/>
                </a:solidFill>
                <a:latin typeface="Arial MT"/>
                <a:cs typeface="Arial MT"/>
              </a:rPr>
              <a:t> </a:t>
            </a:r>
            <a:r>
              <a:rPr sz="2500" spc="-10" dirty="0">
                <a:solidFill>
                  <a:srgbClr val="FFFFFF"/>
                </a:solidFill>
                <a:latin typeface="Arial MT"/>
                <a:cs typeface="Arial MT"/>
              </a:rPr>
              <a:t>where </a:t>
            </a:r>
            <a:r>
              <a:rPr sz="2500" dirty="0">
                <a:solidFill>
                  <a:srgbClr val="FFFFFF"/>
                </a:solidFill>
                <a:latin typeface="Arial MT"/>
                <a:cs typeface="Arial MT"/>
              </a:rPr>
              <a:t>eligibility</a:t>
            </a:r>
            <a:r>
              <a:rPr sz="2500" spc="-45" dirty="0">
                <a:solidFill>
                  <a:srgbClr val="FFFFFF"/>
                </a:solidFill>
                <a:latin typeface="Arial MT"/>
                <a:cs typeface="Arial MT"/>
              </a:rPr>
              <a:t> </a:t>
            </a:r>
            <a:r>
              <a:rPr sz="2500" dirty="0">
                <a:solidFill>
                  <a:srgbClr val="FFFFFF"/>
                </a:solidFill>
                <a:latin typeface="Arial MT"/>
                <a:cs typeface="Arial MT"/>
              </a:rPr>
              <a:t>forms</a:t>
            </a:r>
            <a:r>
              <a:rPr sz="2500" spc="-10" dirty="0">
                <a:solidFill>
                  <a:srgbClr val="FFFFFF"/>
                </a:solidFill>
                <a:latin typeface="Arial MT"/>
                <a:cs typeface="Arial MT"/>
              </a:rPr>
              <a:t> </a:t>
            </a:r>
            <a:r>
              <a:rPr sz="2500" spc="-25" dirty="0">
                <a:solidFill>
                  <a:srgbClr val="FFFFFF"/>
                </a:solidFill>
                <a:latin typeface="Arial MT"/>
                <a:cs typeface="Arial MT"/>
              </a:rPr>
              <a:t>are </a:t>
            </a:r>
            <a:r>
              <a:rPr sz="2500" dirty="0">
                <a:solidFill>
                  <a:srgbClr val="FFFFFF"/>
                </a:solidFill>
                <a:latin typeface="Arial MT"/>
                <a:cs typeface="Arial MT"/>
              </a:rPr>
              <a:t>completed</a:t>
            </a:r>
            <a:r>
              <a:rPr sz="2500" spc="-70" dirty="0">
                <a:solidFill>
                  <a:srgbClr val="FFFFFF"/>
                </a:solidFill>
                <a:latin typeface="Arial MT"/>
                <a:cs typeface="Arial MT"/>
              </a:rPr>
              <a:t> </a:t>
            </a:r>
            <a:r>
              <a:rPr sz="2500" dirty="0">
                <a:solidFill>
                  <a:srgbClr val="FFFFFF"/>
                </a:solidFill>
                <a:latin typeface="Arial MT"/>
                <a:cs typeface="Arial MT"/>
              </a:rPr>
              <a:t>and/or</a:t>
            </a:r>
            <a:r>
              <a:rPr sz="2500" spc="-75" dirty="0">
                <a:solidFill>
                  <a:srgbClr val="FFFFFF"/>
                </a:solidFill>
                <a:latin typeface="Arial MT"/>
                <a:cs typeface="Arial MT"/>
              </a:rPr>
              <a:t> </a:t>
            </a:r>
            <a:r>
              <a:rPr sz="2500" spc="-10" dirty="0">
                <a:solidFill>
                  <a:srgbClr val="FFFFFF"/>
                </a:solidFill>
                <a:latin typeface="Arial MT"/>
                <a:cs typeface="Arial MT"/>
              </a:rPr>
              <a:t>where </a:t>
            </a:r>
            <a:r>
              <a:rPr sz="2500" dirty="0">
                <a:solidFill>
                  <a:srgbClr val="FFFFFF"/>
                </a:solidFill>
                <a:latin typeface="Arial MT"/>
                <a:cs typeface="Arial MT"/>
              </a:rPr>
              <a:t>food</a:t>
            </a:r>
            <a:r>
              <a:rPr sz="2500" spc="-45" dirty="0">
                <a:solidFill>
                  <a:srgbClr val="FFFFFF"/>
                </a:solidFill>
                <a:latin typeface="Arial MT"/>
                <a:cs typeface="Arial MT"/>
              </a:rPr>
              <a:t> </a:t>
            </a:r>
            <a:r>
              <a:rPr sz="2500" dirty="0">
                <a:solidFill>
                  <a:srgbClr val="FFFFFF"/>
                </a:solidFill>
                <a:latin typeface="Arial MT"/>
                <a:cs typeface="Arial MT"/>
              </a:rPr>
              <a:t>or</a:t>
            </a:r>
            <a:r>
              <a:rPr sz="2500" spc="-45" dirty="0">
                <a:solidFill>
                  <a:srgbClr val="FFFFFF"/>
                </a:solidFill>
                <a:latin typeface="Arial MT"/>
                <a:cs typeface="Arial MT"/>
              </a:rPr>
              <a:t> </a:t>
            </a:r>
            <a:r>
              <a:rPr sz="2500" dirty="0">
                <a:solidFill>
                  <a:srgbClr val="FFFFFF"/>
                </a:solidFill>
                <a:latin typeface="Arial MT"/>
                <a:cs typeface="Arial MT"/>
              </a:rPr>
              <a:t>meals</a:t>
            </a:r>
            <a:r>
              <a:rPr sz="2500" spc="-30" dirty="0">
                <a:solidFill>
                  <a:srgbClr val="FFFFFF"/>
                </a:solidFill>
                <a:latin typeface="Arial MT"/>
                <a:cs typeface="Arial MT"/>
              </a:rPr>
              <a:t> </a:t>
            </a:r>
            <a:r>
              <a:rPr sz="2500" dirty="0">
                <a:solidFill>
                  <a:srgbClr val="FFFFFF"/>
                </a:solidFill>
                <a:latin typeface="Arial MT"/>
                <a:cs typeface="Arial MT"/>
              </a:rPr>
              <a:t>are</a:t>
            </a:r>
            <a:r>
              <a:rPr sz="2500" spc="-45" dirty="0">
                <a:solidFill>
                  <a:srgbClr val="FFFFFF"/>
                </a:solidFill>
                <a:latin typeface="Arial MT"/>
                <a:cs typeface="Arial MT"/>
              </a:rPr>
              <a:t> </a:t>
            </a:r>
            <a:r>
              <a:rPr sz="2500" spc="-10" dirty="0">
                <a:solidFill>
                  <a:srgbClr val="FFFFFF"/>
                </a:solidFill>
                <a:latin typeface="Arial MT"/>
                <a:cs typeface="Arial MT"/>
              </a:rPr>
              <a:t>being distributed</a:t>
            </a:r>
            <a:endParaRPr sz="2500" dirty="0">
              <a:latin typeface="Arial MT"/>
              <a:cs typeface="Arial MT"/>
            </a:endParaRPr>
          </a:p>
          <a:p>
            <a:pPr marL="355600" marR="148590" indent="-342900">
              <a:lnSpc>
                <a:spcPct val="100000"/>
              </a:lnSpc>
              <a:spcBef>
                <a:spcPts val="600"/>
              </a:spcBef>
              <a:buChar char="•"/>
              <a:tabLst>
                <a:tab pos="355600" algn="l"/>
              </a:tabLst>
            </a:pPr>
            <a:r>
              <a:rPr sz="2500" dirty="0">
                <a:solidFill>
                  <a:srgbClr val="FFFFFF"/>
                </a:solidFill>
                <a:latin typeface="Arial MT"/>
                <a:cs typeface="Arial MT"/>
              </a:rPr>
              <a:t>Should</a:t>
            </a:r>
            <a:r>
              <a:rPr sz="2500" spc="-40" dirty="0">
                <a:solidFill>
                  <a:srgbClr val="FFFFFF"/>
                </a:solidFill>
                <a:latin typeface="Arial MT"/>
                <a:cs typeface="Arial MT"/>
              </a:rPr>
              <a:t> </a:t>
            </a:r>
            <a:r>
              <a:rPr sz="2500" dirty="0">
                <a:solidFill>
                  <a:srgbClr val="FFFFFF"/>
                </a:solidFill>
                <a:latin typeface="Arial MT"/>
                <a:cs typeface="Arial MT"/>
              </a:rPr>
              <a:t>be</a:t>
            </a:r>
            <a:r>
              <a:rPr sz="2500" spc="-20" dirty="0">
                <a:solidFill>
                  <a:srgbClr val="FFFFFF"/>
                </a:solidFill>
                <a:latin typeface="Arial MT"/>
                <a:cs typeface="Arial MT"/>
              </a:rPr>
              <a:t> </a:t>
            </a:r>
            <a:r>
              <a:rPr sz="2500" dirty="0">
                <a:solidFill>
                  <a:srgbClr val="FFFFFF"/>
                </a:solidFill>
                <a:latin typeface="Arial MT"/>
                <a:cs typeface="Arial MT"/>
              </a:rPr>
              <a:t>visible</a:t>
            </a:r>
            <a:r>
              <a:rPr sz="2500" spc="-25" dirty="0">
                <a:solidFill>
                  <a:srgbClr val="FFFFFF"/>
                </a:solidFill>
                <a:latin typeface="Arial MT"/>
                <a:cs typeface="Arial MT"/>
              </a:rPr>
              <a:t> </a:t>
            </a:r>
            <a:r>
              <a:rPr sz="2500" dirty="0">
                <a:solidFill>
                  <a:srgbClr val="FFFFFF"/>
                </a:solidFill>
                <a:latin typeface="Arial MT"/>
                <a:cs typeface="Arial MT"/>
              </a:rPr>
              <a:t>for</a:t>
            </a:r>
            <a:r>
              <a:rPr sz="2500" spc="-15" dirty="0">
                <a:solidFill>
                  <a:srgbClr val="FFFFFF"/>
                </a:solidFill>
                <a:latin typeface="Arial MT"/>
                <a:cs typeface="Arial MT"/>
              </a:rPr>
              <a:t> </a:t>
            </a:r>
            <a:r>
              <a:rPr sz="2500" spc="-25" dirty="0">
                <a:solidFill>
                  <a:srgbClr val="FFFFFF"/>
                </a:solidFill>
                <a:latin typeface="Arial MT"/>
                <a:cs typeface="Arial MT"/>
              </a:rPr>
              <a:t>all </a:t>
            </a:r>
            <a:r>
              <a:rPr sz="2500" dirty="0">
                <a:solidFill>
                  <a:srgbClr val="FFFFFF"/>
                </a:solidFill>
                <a:latin typeface="Arial MT"/>
                <a:cs typeface="Arial MT"/>
              </a:rPr>
              <a:t>to</a:t>
            </a:r>
            <a:r>
              <a:rPr sz="2500" spc="-30" dirty="0">
                <a:solidFill>
                  <a:srgbClr val="FFFFFF"/>
                </a:solidFill>
                <a:latin typeface="Arial MT"/>
                <a:cs typeface="Arial MT"/>
              </a:rPr>
              <a:t> </a:t>
            </a:r>
            <a:r>
              <a:rPr sz="2500" spc="-25" dirty="0">
                <a:solidFill>
                  <a:srgbClr val="FFFFFF"/>
                </a:solidFill>
                <a:latin typeface="Arial MT"/>
                <a:cs typeface="Arial MT"/>
              </a:rPr>
              <a:t>see</a:t>
            </a:r>
            <a:endParaRPr sz="2500" dirty="0">
              <a:latin typeface="Arial MT"/>
              <a:cs typeface="Arial M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9143999" cy="1066668"/>
          </a:xfrm>
          <a:prstGeom prst="rect">
            <a:avLst/>
          </a:prstGeom>
        </p:spPr>
      </p:pic>
      <p:sp>
        <p:nvSpPr>
          <p:cNvPr id="3" name="object 3"/>
          <p:cNvSpPr txBox="1">
            <a:spLocks noGrp="1"/>
          </p:cNvSpPr>
          <p:nvPr>
            <p:ph type="title"/>
          </p:nvPr>
        </p:nvSpPr>
        <p:spPr>
          <a:xfrm>
            <a:off x="1667903" y="1000860"/>
            <a:ext cx="5806440" cy="1017269"/>
          </a:xfrm>
          <a:prstGeom prst="rect">
            <a:avLst/>
          </a:prstGeom>
        </p:spPr>
        <p:txBody>
          <a:bodyPr vert="horz" wrap="square" lIns="0" tIns="13335" rIns="0" bIns="0" rtlCol="0">
            <a:spAutoFit/>
          </a:bodyPr>
          <a:lstStyle/>
          <a:p>
            <a:pPr marL="12700">
              <a:lnSpc>
                <a:spcPct val="100000"/>
              </a:lnSpc>
              <a:spcBef>
                <a:spcPts val="105"/>
              </a:spcBef>
            </a:pPr>
            <a:r>
              <a:rPr sz="6500" dirty="0"/>
              <a:t>Question</a:t>
            </a:r>
            <a:r>
              <a:rPr sz="6500" spc="-40" dirty="0"/>
              <a:t> </a:t>
            </a:r>
            <a:r>
              <a:rPr sz="6500" spc="-10" dirty="0"/>
              <a:t>time!</a:t>
            </a:r>
            <a:endParaRPr sz="6500" dirty="0"/>
          </a:p>
        </p:txBody>
      </p:sp>
      <p:sp>
        <p:nvSpPr>
          <p:cNvPr id="4" name="object 4"/>
          <p:cNvSpPr txBox="1"/>
          <p:nvPr/>
        </p:nvSpPr>
        <p:spPr>
          <a:xfrm>
            <a:off x="1059890" y="2178337"/>
            <a:ext cx="7022465" cy="3978653"/>
          </a:xfrm>
          <a:prstGeom prst="rect">
            <a:avLst/>
          </a:prstGeom>
        </p:spPr>
        <p:txBody>
          <a:bodyPr vert="horz" wrap="square" lIns="0" tIns="13335" rIns="0" bIns="0" rtlCol="0">
            <a:spAutoFit/>
          </a:bodyPr>
          <a:lstStyle/>
          <a:p>
            <a:pPr algn="ctr">
              <a:lnSpc>
                <a:spcPct val="100000"/>
              </a:lnSpc>
              <a:spcBef>
                <a:spcPts val="105"/>
              </a:spcBef>
            </a:pPr>
            <a:r>
              <a:rPr lang="en-US" sz="3200" dirty="0">
                <a:latin typeface="Arial MT"/>
                <a:cs typeface="Arial MT"/>
              </a:rPr>
              <a:t>A young woman visits your pantry and is a new neighbor being entered into SIMC. </a:t>
            </a:r>
          </a:p>
          <a:p>
            <a:pPr algn="ctr">
              <a:lnSpc>
                <a:spcPct val="100000"/>
              </a:lnSpc>
              <a:spcBef>
                <a:spcPts val="105"/>
              </a:spcBef>
            </a:pPr>
            <a:r>
              <a:rPr lang="en-US" sz="3200" dirty="0">
                <a:latin typeface="Arial MT"/>
                <a:cs typeface="Arial MT"/>
              </a:rPr>
              <a:t>She reports she is 24, Caucasian, and there is no one else living in the home.</a:t>
            </a:r>
          </a:p>
          <a:p>
            <a:pPr algn="ctr">
              <a:lnSpc>
                <a:spcPct val="100000"/>
              </a:lnSpc>
              <a:spcBef>
                <a:spcPts val="105"/>
              </a:spcBef>
            </a:pPr>
            <a:endParaRPr sz="3200" dirty="0">
              <a:latin typeface="Arial MT"/>
              <a:cs typeface="Arial MT"/>
            </a:endParaRPr>
          </a:p>
          <a:p>
            <a:pPr algn="ctr">
              <a:lnSpc>
                <a:spcPct val="100000"/>
              </a:lnSpc>
              <a:spcBef>
                <a:spcPts val="5"/>
              </a:spcBef>
            </a:pPr>
            <a:r>
              <a:rPr lang="en-US" sz="3200" dirty="0">
                <a:solidFill>
                  <a:srgbClr val="F47420"/>
                </a:solidFill>
                <a:latin typeface="Arial MT"/>
                <a:cs typeface="Arial MT"/>
              </a:rPr>
              <a:t>What 4 classes/bases is she protected under: Age, Race, Sex, and</a:t>
            </a:r>
            <a:r>
              <a:rPr sz="3200" b="1" spc="-50" dirty="0">
                <a:solidFill>
                  <a:srgbClr val="F47420"/>
                </a:solidFill>
                <a:latin typeface="Arial"/>
                <a:cs typeface="Arial"/>
              </a:rPr>
              <a:t>?</a:t>
            </a:r>
            <a:endParaRPr sz="3200" dirty="0">
              <a:latin typeface="Arial"/>
              <a:cs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CD1C62E-E89B-A1AD-CC1B-C89C2713E7EE}"/>
              </a:ext>
            </a:extLst>
          </p:cNvPr>
          <p:cNvSpPr>
            <a:spLocks noGrp="1"/>
          </p:cNvSpPr>
          <p:nvPr>
            <p:ph type="title"/>
          </p:nvPr>
        </p:nvSpPr>
        <p:spPr>
          <a:xfrm>
            <a:off x="128117" y="1781796"/>
            <a:ext cx="3760595" cy="288794"/>
          </a:xfrm>
        </p:spPr>
        <p:txBody>
          <a:bodyPr>
            <a:normAutofit fontScale="90000"/>
          </a:bodyPr>
          <a:lstStyle/>
          <a:p>
            <a:pPr algn="ctr"/>
            <a:r>
              <a:rPr lang="en-US" sz="2400" dirty="0">
                <a:solidFill>
                  <a:srgbClr val="005578"/>
                </a:solidFill>
                <a:latin typeface="Arial Black" panose="020B0604020202020204" pitchFamily="34" charset="0"/>
                <a:cs typeface="Arial Black" panose="020B0604020202020204" pitchFamily="34" charset="0"/>
              </a:rPr>
              <a:t>Beneficiary Notice Requirements </a:t>
            </a:r>
          </a:p>
        </p:txBody>
      </p:sp>
      <p:sp>
        <p:nvSpPr>
          <p:cNvPr id="5" name="Text Placeholder 4">
            <a:extLst>
              <a:ext uri="{FF2B5EF4-FFF2-40B4-BE49-F238E27FC236}">
                <a16:creationId xmlns:a16="http://schemas.microsoft.com/office/drawing/2014/main" id="{5F30F8C1-A10C-436A-1A46-8B7C9A353400}"/>
              </a:ext>
            </a:extLst>
          </p:cNvPr>
          <p:cNvSpPr>
            <a:spLocks noGrp="1"/>
          </p:cNvSpPr>
          <p:nvPr>
            <p:ph type="body" sz="half" idx="2"/>
          </p:nvPr>
        </p:nvSpPr>
        <p:spPr>
          <a:xfrm>
            <a:off x="452486" y="2060502"/>
            <a:ext cx="3044831" cy="546856"/>
          </a:xfrm>
        </p:spPr>
        <p:txBody>
          <a:bodyPr>
            <a:normAutofit fontScale="70000" lnSpcReduction="20000"/>
          </a:bodyPr>
          <a:lstStyle/>
          <a:p>
            <a:pPr algn="ctr">
              <a:spcAft>
                <a:spcPts val="450"/>
              </a:spcAft>
            </a:pPr>
            <a:r>
              <a:rPr lang="en-US" sz="2100" dirty="0">
                <a:latin typeface="Arial MT"/>
              </a:rPr>
              <a:t>Partnerships with Faith-Based and Neighborhood Organizations: </a:t>
            </a:r>
          </a:p>
          <a:p>
            <a:pPr marL="257175" indent="-257175">
              <a:buFont typeface="Wingdings" panose="05000000000000000000" pitchFamily="2" charset="2"/>
              <a:buChar char="§"/>
            </a:pPr>
            <a:endParaRPr lang="en-US" sz="1800" dirty="0"/>
          </a:p>
          <a:p>
            <a:pPr marL="257175" indent="-257175">
              <a:buFont typeface="Wingdings" panose="05000000000000000000" pitchFamily="2" charset="2"/>
              <a:buChar char="§"/>
            </a:pPr>
            <a:endParaRPr lang="en-US" sz="1800" dirty="0"/>
          </a:p>
          <a:p>
            <a:pPr marL="257175" indent="-257175">
              <a:buFont typeface="Wingdings" panose="05000000000000000000" pitchFamily="2" charset="2"/>
              <a:buChar char="§"/>
            </a:pPr>
            <a:endParaRPr lang="en-US" sz="1800" dirty="0"/>
          </a:p>
          <a:p>
            <a:endParaRPr lang="en-US" sz="1800" dirty="0"/>
          </a:p>
        </p:txBody>
      </p:sp>
      <p:sp>
        <p:nvSpPr>
          <p:cNvPr id="2" name="TextBox 1">
            <a:extLst>
              <a:ext uri="{FF2B5EF4-FFF2-40B4-BE49-F238E27FC236}">
                <a16:creationId xmlns:a16="http://schemas.microsoft.com/office/drawing/2014/main" id="{BFD2B40C-A452-A1FE-DA6F-090CC4C7205A}"/>
              </a:ext>
            </a:extLst>
          </p:cNvPr>
          <p:cNvSpPr txBox="1"/>
          <p:nvPr/>
        </p:nvSpPr>
        <p:spPr>
          <a:xfrm>
            <a:off x="452486" y="2666264"/>
            <a:ext cx="3159131" cy="3139321"/>
          </a:xfrm>
          <a:prstGeom prst="rect">
            <a:avLst/>
          </a:prstGeom>
          <a:noFill/>
        </p:spPr>
        <p:txBody>
          <a:bodyPr wrap="square" rtlCol="0">
            <a:spAutoFit/>
          </a:bodyPr>
          <a:lstStyle/>
          <a:p>
            <a:pPr marL="214313" indent="-214313" algn="l" defTabSz="685800" rtl="0">
              <a:buFont typeface="Arial" panose="020B0604020202020204" pitchFamily="34" charset="0"/>
              <a:buChar char="•"/>
            </a:pPr>
            <a:r>
              <a:rPr lang="en-US" kern="1200" dirty="0">
                <a:solidFill>
                  <a:prstClr val="black"/>
                </a:solidFill>
                <a:latin typeface="Arial MT"/>
                <a:ea typeface="+mn-ea"/>
                <a:cs typeface="+mn-cs"/>
              </a:rPr>
              <a:t>Per 7 CFR Part 16.4(c)(1),</a:t>
            </a:r>
          </a:p>
          <a:p>
            <a:pPr algn="l" defTabSz="685800" rtl="0"/>
            <a:r>
              <a:rPr lang="en-US" kern="1200" dirty="0">
                <a:solidFill>
                  <a:prstClr val="black"/>
                </a:solidFill>
                <a:latin typeface="Arial MT"/>
                <a:ea typeface="+mn-ea"/>
                <a:cs typeface="+mn-cs"/>
              </a:rPr>
              <a:t>“All organizations that receive USDA Foods or administrative funds for CSFP and TEFAP must provide a written notice to all beneficiaries and prospective beneficiaries of certain protections in a manner and form prescribed by policy FD-155.”</a:t>
            </a:r>
            <a:endParaRPr lang="en-US" kern="1200" dirty="0">
              <a:solidFill>
                <a:prstClr val="black"/>
              </a:solidFill>
              <a:latin typeface="Arial MT"/>
              <a:ea typeface="+mn-ea"/>
              <a:cs typeface="Arial" panose="020B0604020202020204" pitchFamily="34" charset="0"/>
            </a:endParaRPr>
          </a:p>
        </p:txBody>
      </p:sp>
      <p:sp>
        <p:nvSpPr>
          <p:cNvPr id="8" name="Oval 7">
            <a:extLst>
              <a:ext uri="{FF2B5EF4-FFF2-40B4-BE49-F238E27FC236}">
                <a16:creationId xmlns:a16="http://schemas.microsoft.com/office/drawing/2014/main" id="{3B00E258-C615-FB98-6D85-89C9A6021A0E}"/>
              </a:ext>
            </a:extLst>
          </p:cNvPr>
          <p:cNvSpPr/>
          <p:nvPr/>
        </p:nvSpPr>
        <p:spPr>
          <a:xfrm>
            <a:off x="8113888" y="5082921"/>
            <a:ext cx="822960" cy="824948"/>
          </a:xfrm>
          <a:prstGeom prst="ellips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685800" rtl="0"/>
            <a:endParaRPr lang="en-US" sz="1350" kern="1200">
              <a:solidFill>
                <a:prstClr val="white"/>
              </a:solidFill>
              <a:latin typeface="Aptos" panose="02110004020202020204"/>
            </a:endParaRPr>
          </a:p>
        </p:txBody>
      </p:sp>
      <p:pic>
        <p:nvPicPr>
          <p:cNvPr id="9" name="Picture 8" descr="A logo with a heart and a child inside a box&#10;&#10;Description automatically generated">
            <a:extLst>
              <a:ext uri="{FF2B5EF4-FFF2-40B4-BE49-F238E27FC236}">
                <a16:creationId xmlns:a16="http://schemas.microsoft.com/office/drawing/2014/main" id="{D5731E14-F877-5406-2C84-DFE710352F5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09020" y="5086795"/>
            <a:ext cx="824948" cy="824948"/>
          </a:xfrm>
          <a:prstGeom prst="rect">
            <a:avLst/>
          </a:prstGeom>
        </p:spPr>
      </p:pic>
    </p:spTree>
    <p:extLst>
      <p:ext uri="{BB962C8B-B14F-4D97-AF65-F5344CB8AC3E}">
        <p14:creationId xmlns:p14="http://schemas.microsoft.com/office/powerpoint/2010/main" val="3345665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F108BC1-1E66-0263-B0AF-ABF7114A1DA5}"/>
              </a:ext>
            </a:extLst>
          </p:cNvPr>
          <p:cNvSpPr txBox="1"/>
          <p:nvPr/>
        </p:nvSpPr>
        <p:spPr>
          <a:xfrm>
            <a:off x="1104900" y="76200"/>
            <a:ext cx="6934200" cy="1200329"/>
          </a:xfrm>
          <a:prstGeom prst="rect">
            <a:avLst/>
          </a:prstGeom>
          <a:noFill/>
        </p:spPr>
        <p:txBody>
          <a:bodyPr wrap="square" rtlCol="0">
            <a:spAutoFit/>
          </a:bodyPr>
          <a:lstStyle/>
          <a:p>
            <a:pPr algn="ctr" defTabSz="685800" rtl="0"/>
            <a:r>
              <a:rPr lang="en-US" sz="3600" b="1" kern="1200" dirty="0">
                <a:solidFill>
                  <a:srgbClr val="005578"/>
                </a:solidFill>
                <a:latin typeface="Arial Black" panose="020B0604020202020204" pitchFamily="34" charset="0"/>
                <a:ea typeface="+mn-ea"/>
                <a:cs typeface="Arial Black" panose="020B0604020202020204" pitchFamily="34" charset="0"/>
              </a:rPr>
              <a:t>Beneficiary Protections: </a:t>
            </a:r>
          </a:p>
          <a:p>
            <a:pPr algn="ctr" defTabSz="685800" rtl="0"/>
            <a:r>
              <a:rPr lang="en-US" sz="3600" b="1" kern="1200" dirty="0">
                <a:solidFill>
                  <a:srgbClr val="005578"/>
                </a:solidFill>
                <a:latin typeface="Arial Black" panose="020B0604020202020204" pitchFamily="34" charset="0"/>
                <a:ea typeface="+mn-ea"/>
                <a:cs typeface="Arial Black" panose="020B0604020202020204" pitchFamily="34" charset="0"/>
              </a:rPr>
              <a:t>Written Notice (CSFP)</a:t>
            </a:r>
          </a:p>
        </p:txBody>
      </p:sp>
      <p:sp>
        <p:nvSpPr>
          <p:cNvPr id="5" name="TextBox 4">
            <a:extLst>
              <a:ext uri="{FF2B5EF4-FFF2-40B4-BE49-F238E27FC236}">
                <a16:creationId xmlns:a16="http://schemas.microsoft.com/office/drawing/2014/main" id="{C78968E6-CEF6-7CE0-5F6E-ABA1A053B0D7}"/>
              </a:ext>
            </a:extLst>
          </p:cNvPr>
          <p:cNvSpPr txBox="1"/>
          <p:nvPr/>
        </p:nvSpPr>
        <p:spPr>
          <a:xfrm>
            <a:off x="1512619" y="1600200"/>
            <a:ext cx="6118761" cy="4324261"/>
          </a:xfrm>
          <a:prstGeom prst="rect">
            <a:avLst/>
          </a:prstGeom>
          <a:noFill/>
        </p:spPr>
        <p:txBody>
          <a:bodyPr wrap="square" rtlCol="0">
            <a:spAutoFit/>
          </a:bodyPr>
          <a:lstStyle/>
          <a:p>
            <a:pPr algn="l" defTabSz="685800" rtl="0"/>
            <a:r>
              <a:rPr lang="en-US" sz="2000" kern="1200" dirty="0">
                <a:solidFill>
                  <a:srgbClr val="000000"/>
                </a:solidFill>
                <a:latin typeface="Arial MT"/>
                <a:ea typeface="+mn-ea"/>
                <a:cs typeface="+mn-cs"/>
              </a:rPr>
              <a:t>To notify future and prospective beneficiaries, organizations must supply individual written notice of beneficiary protections under 7 CFR Part 16 at the time of application for CSFP benefits.</a:t>
            </a:r>
          </a:p>
          <a:p>
            <a:pPr algn="l" defTabSz="685800" rtl="0"/>
            <a:endParaRPr lang="en-US" sz="2000" u="sng" kern="1200" dirty="0">
              <a:solidFill>
                <a:srgbClr val="000000"/>
              </a:solidFill>
              <a:latin typeface="Arial MT"/>
              <a:ea typeface="+mn-ea"/>
              <a:cs typeface="Arial" panose="020B0604020202020204" pitchFamily="34" charset="0"/>
            </a:endParaRPr>
          </a:p>
          <a:p>
            <a:pPr marL="600075" lvl="1" indent="-257175" algn="l" defTabSz="685800" rtl="0">
              <a:buFont typeface="Arial" panose="020B0604020202020204" pitchFamily="34" charset="0"/>
              <a:buChar char="•"/>
            </a:pPr>
            <a:r>
              <a:rPr lang="en-US" sz="2000" kern="1200" dirty="0">
                <a:solidFill>
                  <a:srgbClr val="000000"/>
                </a:solidFill>
                <a:latin typeface="Arial MT"/>
                <a:ea typeface="+mn-ea"/>
                <a:cs typeface="+mn-cs"/>
              </a:rPr>
              <a:t>Providing CSFP applicants with a separate handout at the time of application.</a:t>
            </a:r>
          </a:p>
          <a:p>
            <a:pPr marL="342900" lvl="1" algn="ctr" defTabSz="685800" rtl="0"/>
            <a:r>
              <a:rPr lang="en-US" sz="2000" kern="1200" dirty="0">
                <a:solidFill>
                  <a:srgbClr val="000000"/>
                </a:solidFill>
                <a:latin typeface="Arial MT"/>
                <a:ea typeface="+mn-ea"/>
                <a:cs typeface="Arial" panose="020B0604020202020204" pitchFamily="34" charset="0"/>
              </a:rPr>
              <a:t>OR</a:t>
            </a:r>
          </a:p>
          <a:p>
            <a:pPr marL="600075" lvl="1" indent="-257175" algn="l" defTabSz="685800" rtl="0">
              <a:buFont typeface="Arial" panose="020B0604020202020204" pitchFamily="34" charset="0"/>
              <a:buChar char="•"/>
            </a:pPr>
            <a:r>
              <a:rPr lang="en-US" sz="2000" kern="1200" dirty="0">
                <a:solidFill>
                  <a:srgbClr val="000000"/>
                </a:solidFill>
                <a:latin typeface="Arial MT"/>
                <a:ea typeface="+mn-ea"/>
                <a:cs typeface="Arial" panose="020B0604020202020204" pitchFamily="34" charset="0"/>
              </a:rPr>
              <a:t>I</a:t>
            </a:r>
            <a:r>
              <a:rPr lang="en-US" sz="2000" kern="1200" dirty="0">
                <a:solidFill>
                  <a:srgbClr val="000000"/>
                </a:solidFill>
                <a:latin typeface="Arial MT"/>
                <a:ea typeface="+mn-ea"/>
                <a:cs typeface="+mn-cs"/>
              </a:rPr>
              <a:t>ncorporating the required notification as an attachment in their existing CSFP applications.</a:t>
            </a:r>
          </a:p>
          <a:p>
            <a:pPr marL="342900" lvl="1" algn="ctr" defTabSz="685800" rtl="0"/>
            <a:r>
              <a:rPr lang="en-US" sz="2000" kern="1200" dirty="0">
                <a:solidFill>
                  <a:srgbClr val="000000"/>
                </a:solidFill>
                <a:latin typeface="Arial MT"/>
                <a:ea typeface="+mn-ea"/>
                <a:cs typeface="Arial" panose="020B0604020202020204" pitchFamily="34" charset="0"/>
              </a:rPr>
              <a:t>OR</a:t>
            </a:r>
          </a:p>
          <a:p>
            <a:pPr marL="600075" lvl="1" indent="-257175" algn="l" defTabSz="685800" rtl="0">
              <a:buFont typeface="Arial" panose="020B0604020202020204" pitchFamily="34" charset="0"/>
              <a:buChar char="•"/>
            </a:pPr>
            <a:r>
              <a:rPr lang="en-US" sz="2000" kern="1200" dirty="0">
                <a:solidFill>
                  <a:srgbClr val="000000"/>
                </a:solidFill>
                <a:latin typeface="Arial MT"/>
                <a:ea typeface="+mn-ea"/>
                <a:cs typeface="+mn-cs"/>
              </a:rPr>
              <a:t>Included in other materials that are provided to beneficiaries before the receipt of services.</a:t>
            </a:r>
            <a:endParaRPr lang="en-US" sz="2000" u="sng" kern="1200" dirty="0">
              <a:solidFill>
                <a:srgbClr val="000000"/>
              </a:solidFill>
              <a:latin typeface="Arial MT"/>
              <a:ea typeface="+mn-ea"/>
              <a:cs typeface="Arial" panose="020B0604020202020204" pitchFamily="34" charset="0"/>
            </a:endParaRPr>
          </a:p>
          <a:p>
            <a:pPr marL="600075" lvl="1" indent="-257175" algn="l" defTabSz="685800" rtl="0">
              <a:buFont typeface="Arial" panose="020B0604020202020204" pitchFamily="34" charset="0"/>
              <a:buChar char="•"/>
            </a:pPr>
            <a:endParaRPr lang="en-US" sz="1500" u="sng" kern="1200" dirty="0">
              <a:solidFill>
                <a:prstClr val="black"/>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80975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F108BC1-1E66-0263-B0AF-ABF7114A1DA5}"/>
              </a:ext>
            </a:extLst>
          </p:cNvPr>
          <p:cNvSpPr txBox="1"/>
          <p:nvPr/>
        </p:nvSpPr>
        <p:spPr>
          <a:xfrm>
            <a:off x="1295400" y="152400"/>
            <a:ext cx="6118761" cy="1015663"/>
          </a:xfrm>
          <a:prstGeom prst="rect">
            <a:avLst/>
          </a:prstGeom>
          <a:noFill/>
        </p:spPr>
        <p:txBody>
          <a:bodyPr wrap="square" rtlCol="0">
            <a:spAutoFit/>
          </a:bodyPr>
          <a:lstStyle/>
          <a:p>
            <a:pPr algn="ctr" defTabSz="685800" rtl="0"/>
            <a:r>
              <a:rPr lang="en-US" sz="3000" b="1" kern="1200" dirty="0">
                <a:solidFill>
                  <a:srgbClr val="005578"/>
                </a:solidFill>
                <a:latin typeface="Arial Black" panose="020B0604020202020204" pitchFamily="34" charset="0"/>
                <a:ea typeface="+mn-ea"/>
                <a:cs typeface="Arial Black" panose="020B0604020202020204" pitchFamily="34" charset="0"/>
              </a:rPr>
              <a:t>Beneficiary Protections: </a:t>
            </a:r>
          </a:p>
          <a:p>
            <a:pPr algn="ctr" defTabSz="685800" rtl="0"/>
            <a:r>
              <a:rPr lang="en-US" sz="3000" b="1" kern="1200" dirty="0">
                <a:solidFill>
                  <a:srgbClr val="005578"/>
                </a:solidFill>
                <a:latin typeface="Arial Black" panose="020B0604020202020204" pitchFamily="34" charset="0"/>
                <a:ea typeface="+mn-ea"/>
                <a:cs typeface="Arial Black" panose="020B0604020202020204" pitchFamily="34" charset="0"/>
              </a:rPr>
              <a:t>Written Notice (TEFAP)</a:t>
            </a:r>
          </a:p>
        </p:txBody>
      </p:sp>
      <p:sp>
        <p:nvSpPr>
          <p:cNvPr id="5" name="TextBox 4">
            <a:extLst>
              <a:ext uri="{FF2B5EF4-FFF2-40B4-BE49-F238E27FC236}">
                <a16:creationId xmlns:a16="http://schemas.microsoft.com/office/drawing/2014/main" id="{C78968E6-CEF6-7CE0-5F6E-ABA1A053B0D7}"/>
              </a:ext>
            </a:extLst>
          </p:cNvPr>
          <p:cNvSpPr txBox="1"/>
          <p:nvPr/>
        </p:nvSpPr>
        <p:spPr>
          <a:xfrm>
            <a:off x="1371600" y="1219200"/>
            <a:ext cx="6118761" cy="5016758"/>
          </a:xfrm>
          <a:prstGeom prst="rect">
            <a:avLst/>
          </a:prstGeom>
          <a:noFill/>
        </p:spPr>
        <p:txBody>
          <a:bodyPr wrap="square" rtlCol="0">
            <a:spAutoFit/>
          </a:bodyPr>
          <a:lstStyle/>
          <a:p>
            <a:pPr algn="l" defTabSz="685800" rtl="0"/>
            <a:r>
              <a:rPr lang="en-US" sz="2000" kern="1200" dirty="0">
                <a:solidFill>
                  <a:srgbClr val="000000"/>
                </a:solidFill>
                <a:latin typeface="Arial MT"/>
                <a:ea typeface="+mn-ea"/>
                <a:cs typeface="+mn-cs"/>
              </a:rPr>
              <a:t>To notify current and future or prospective beneficiaries, organizations providing TEFAP services must supply written notice of beneficiary protections under 7 CFR Part 16 by </a:t>
            </a:r>
            <a:r>
              <a:rPr lang="en-US" sz="2000" kern="1200">
                <a:solidFill>
                  <a:srgbClr val="000000"/>
                </a:solidFill>
                <a:latin typeface="Arial MT"/>
                <a:ea typeface="+mn-ea"/>
                <a:cs typeface="+mn-cs"/>
              </a:rPr>
              <a:t>choosing two </a:t>
            </a:r>
            <a:r>
              <a:rPr lang="en-US" sz="2000" kern="1200" dirty="0">
                <a:solidFill>
                  <a:srgbClr val="000000"/>
                </a:solidFill>
                <a:latin typeface="Arial MT"/>
                <a:ea typeface="+mn-ea"/>
                <a:cs typeface="+mn-cs"/>
              </a:rPr>
              <a:t>or more of these three methods: </a:t>
            </a:r>
          </a:p>
          <a:p>
            <a:pPr algn="l" defTabSz="685800" rtl="0"/>
            <a:endParaRPr lang="en-US" sz="2000" u="sng" kern="1200" dirty="0">
              <a:solidFill>
                <a:srgbClr val="000000"/>
              </a:solidFill>
              <a:latin typeface="Arial MT"/>
              <a:ea typeface="+mn-ea"/>
              <a:cs typeface="Arial" panose="020B0604020202020204" pitchFamily="34" charset="0"/>
            </a:endParaRPr>
          </a:p>
          <a:p>
            <a:pPr marL="600075" lvl="1" indent="-257175" algn="l" defTabSz="685800" rtl="0">
              <a:buFont typeface="Arial" panose="020B0604020202020204" pitchFamily="34" charset="0"/>
              <a:buChar char="•"/>
            </a:pPr>
            <a:r>
              <a:rPr lang="en-US" sz="2000" kern="1200" dirty="0">
                <a:solidFill>
                  <a:srgbClr val="000000"/>
                </a:solidFill>
                <a:latin typeface="Arial MT"/>
                <a:ea typeface="+mn-ea"/>
                <a:cs typeface="+mn-cs"/>
              </a:rPr>
              <a:t>Post a written notice at service locations. The posted written notice must be visible to all TEFAP beneficiaries and prospective beneficiaries upon entrance into the distribution site.</a:t>
            </a:r>
          </a:p>
          <a:p>
            <a:pPr marL="342900" lvl="1" algn="ctr" defTabSz="685800" rtl="0"/>
            <a:r>
              <a:rPr lang="en-US" sz="2000" kern="1200" dirty="0">
                <a:solidFill>
                  <a:srgbClr val="000000"/>
                </a:solidFill>
                <a:latin typeface="Arial MT"/>
                <a:ea typeface="+mn-ea"/>
                <a:cs typeface="Arial" panose="020B0604020202020204" pitchFamily="34" charset="0"/>
              </a:rPr>
              <a:t>OR</a:t>
            </a:r>
          </a:p>
          <a:p>
            <a:pPr marL="600075" lvl="1" indent="-257175" algn="l" defTabSz="685800" rtl="0">
              <a:buFont typeface="Arial" panose="020B0604020202020204" pitchFamily="34" charset="0"/>
              <a:buChar char="•"/>
            </a:pPr>
            <a:r>
              <a:rPr lang="en-US" sz="2000" kern="1200" dirty="0">
                <a:solidFill>
                  <a:srgbClr val="000000"/>
                </a:solidFill>
                <a:latin typeface="Arial MT"/>
                <a:ea typeface="+mn-ea"/>
                <a:cs typeface="+mn-cs"/>
              </a:rPr>
              <a:t>Provide flyers or handouts at each distribution</a:t>
            </a:r>
          </a:p>
          <a:p>
            <a:pPr marL="342900" lvl="1" algn="ctr" defTabSz="685800" rtl="0"/>
            <a:r>
              <a:rPr lang="en-US" sz="2000" kern="1200" dirty="0">
                <a:solidFill>
                  <a:srgbClr val="000000"/>
                </a:solidFill>
                <a:latin typeface="Arial MT"/>
                <a:ea typeface="+mn-ea"/>
                <a:cs typeface="Arial" panose="020B0604020202020204" pitchFamily="34" charset="0"/>
              </a:rPr>
              <a:t>OR</a:t>
            </a:r>
          </a:p>
          <a:p>
            <a:pPr marL="600075" lvl="1" indent="-257175" algn="l" defTabSz="685800" rtl="0">
              <a:buFont typeface="Arial" panose="020B0604020202020204" pitchFamily="34" charset="0"/>
              <a:buChar char="•"/>
            </a:pPr>
            <a:r>
              <a:rPr lang="en-US" sz="2000" kern="1200" dirty="0">
                <a:solidFill>
                  <a:srgbClr val="000000"/>
                </a:solidFill>
                <a:latin typeface="Arial MT"/>
                <a:ea typeface="+mn-ea"/>
                <a:cs typeface="+mn-cs"/>
              </a:rPr>
              <a:t>Add the written notification to their TEFAP intake form.</a:t>
            </a:r>
            <a:endParaRPr lang="en-US" sz="2000" u="sng" kern="1200" dirty="0">
              <a:solidFill>
                <a:prstClr val="black"/>
              </a:solidFill>
              <a:latin typeface="Arial MT"/>
              <a:ea typeface="+mn-ea"/>
              <a:cs typeface="Arial" panose="020B0604020202020204" pitchFamily="34" charset="0"/>
            </a:endParaRPr>
          </a:p>
        </p:txBody>
      </p:sp>
    </p:spTree>
    <p:extLst>
      <p:ext uri="{BB962C8B-B14F-4D97-AF65-F5344CB8AC3E}">
        <p14:creationId xmlns:p14="http://schemas.microsoft.com/office/powerpoint/2010/main" val="2048670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5DF1F36-CEB9-1391-011F-9B585A310DF4}"/>
              </a:ext>
            </a:extLst>
          </p:cNvPr>
          <p:cNvSpPr>
            <a:spLocks noGrp="1"/>
          </p:cNvSpPr>
          <p:nvPr>
            <p:ph type="body" sz="half" idx="2"/>
          </p:nvPr>
        </p:nvSpPr>
        <p:spPr>
          <a:xfrm>
            <a:off x="5257800" y="1524000"/>
            <a:ext cx="3505200" cy="889058"/>
          </a:xfrm>
        </p:spPr>
        <p:txBody>
          <a:bodyPr>
            <a:noAutofit/>
          </a:bodyPr>
          <a:lstStyle/>
          <a:p>
            <a:pPr marL="214313" indent="-214313">
              <a:buFont typeface="Arial" panose="020B0604020202020204" pitchFamily="34" charset="0"/>
              <a:buChar char="•"/>
            </a:pPr>
            <a:r>
              <a:rPr lang="en-US" sz="1800" dirty="0">
                <a:solidFill>
                  <a:srgbClr val="000000"/>
                </a:solidFill>
                <a:latin typeface="Arial MT"/>
              </a:rPr>
              <a:t>For both CSFP and TEFAP, the written notice described MUST also inform all parties about how to obtain information from either FNS or the State agency about other federally funded service providers in their area.</a:t>
            </a:r>
          </a:p>
          <a:p>
            <a:pPr marL="214313" indent="-214313">
              <a:buFont typeface="Arial" panose="020B0604020202020204" pitchFamily="34" charset="0"/>
              <a:buChar char="•"/>
            </a:pPr>
            <a:endParaRPr lang="en-US" sz="1800" dirty="0">
              <a:solidFill>
                <a:srgbClr val="000000"/>
              </a:solidFill>
              <a:latin typeface="Arial MT"/>
            </a:endParaRPr>
          </a:p>
          <a:p>
            <a:pPr marL="214313" indent="-214313">
              <a:buFont typeface="Arial" panose="020B0604020202020204" pitchFamily="34" charset="0"/>
              <a:buChar char="•"/>
            </a:pPr>
            <a:r>
              <a:rPr lang="en-US" sz="1800" dirty="0">
                <a:solidFill>
                  <a:srgbClr val="000000"/>
                </a:solidFill>
                <a:latin typeface="Arial MT"/>
              </a:rPr>
              <a:t>Provision requirements went into effect on July 2, 2024.</a:t>
            </a:r>
          </a:p>
          <a:p>
            <a:endParaRPr lang="en-US" sz="1800" dirty="0">
              <a:solidFill>
                <a:srgbClr val="000000"/>
              </a:solidFill>
              <a:latin typeface="Arial MT"/>
            </a:endParaRPr>
          </a:p>
          <a:p>
            <a:pPr marL="214313" indent="-214313">
              <a:buFont typeface="Arial" panose="020B0604020202020204" pitchFamily="34" charset="0"/>
              <a:buChar char="•"/>
            </a:pPr>
            <a:r>
              <a:rPr lang="en-US" sz="1800" dirty="0">
                <a:solidFill>
                  <a:srgbClr val="000000"/>
                </a:solidFill>
                <a:latin typeface="Arial MT"/>
              </a:rPr>
              <a:t>Monitoring for compliance of these requirements will be conducted as part of your agency’s scheduled administrative review.</a:t>
            </a:r>
            <a:endParaRPr lang="en-US" sz="1800" dirty="0">
              <a:latin typeface="Arial MT"/>
            </a:endParaRPr>
          </a:p>
          <a:p>
            <a:endParaRPr lang="en-US" sz="1400" dirty="0"/>
          </a:p>
        </p:txBody>
      </p:sp>
      <p:sp>
        <p:nvSpPr>
          <p:cNvPr id="4" name="Title 1">
            <a:extLst>
              <a:ext uri="{FF2B5EF4-FFF2-40B4-BE49-F238E27FC236}">
                <a16:creationId xmlns:a16="http://schemas.microsoft.com/office/drawing/2014/main" id="{5C195E15-F378-D618-AD40-9EC039C71E39}"/>
              </a:ext>
            </a:extLst>
          </p:cNvPr>
          <p:cNvSpPr txBox="1">
            <a:spLocks/>
          </p:cNvSpPr>
          <p:nvPr/>
        </p:nvSpPr>
        <p:spPr>
          <a:xfrm>
            <a:off x="5029200" y="609600"/>
            <a:ext cx="4648200" cy="676894"/>
          </a:xfrm>
          <a:prstGeom prst="rect">
            <a:avLst/>
          </a:prstGeom>
        </p:spPr>
        <p:txBody>
          <a:bodyPr vert="horz" lIns="68580" tIns="34290" rIns="68580" bIns="34290" rtlCol="0" anchor="b">
            <a:noAutofit/>
          </a:bodyPr>
          <a:lstStyle>
            <a:lvl1pPr algn="l" defTabSz="914400" rtl="0" eaLnBrk="1" latinLnBrk="0" hangingPunct="1">
              <a:lnSpc>
                <a:spcPct val="90000"/>
              </a:lnSpc>
              <a:spcBef>
                <a:spcPct val="0"/>
              </a:spcBef>
              <a:buNone/>
              <a:defRPr sz="3000" b="1" i="0" kern="1200">
                <a:solidFill>
                  <a:srgbClr val="004279"/>
                </a:solidFill>
                <a:latin typeface="Arial" panose="020B0604020202020204" pitchFamily="34" charset="0"/>
                <a:ea typeface="+mj-ea"/>
                <a:cs typeface="Arial" panose="020B0604020202020204" pitchFamily="34" charset="0"/>
              </a:defRPr>
            </a:lvl1pPr>
          </a:lstStyle>
          <a:p>
            <a:pPr defTabSz="685800"/>
            <a:r>
              <a:rPr lang="en-US" sz="2400" dirty="0"/>
              <a:t>Beneficiary Protections: Referral Requirements</a:t>
            </a:r>
          </a:p>
        </p:txBody>
      </p:sp>
      <p:pic>
        <p:nvPicPr>
          <p:cNvPr id="5" name="Picture 4">
            <a:extLst>
              <a:ext uri="{FF2B5EF4-FFF2-40B4-BE49-F238E27FC236}">
                <a16:creationId xmlns:a16="http://schemas.microsoft.com/office/drawing/2014/main" id="{3D97554C-1B62-47E6-951D-DCCAFADCDD9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17691" y="1143000"/>
            <a:ext cx="3997110" cy="3962400"/>
          </a:xfrm>
          <a:prstGeom prst="ellipse">
            <a:avLst/>
          </a:prstGeom>
          <a:solidFill>
            <a:schemeClr val="bg1"/>
          </a:solidFill>
        </p:spPr>
      </p:pic>
    </p:spTree>
    <p:extLst>
      <p:ext uri="{BB962C8B-B14F-4D97-AF65-F5344CB8AC3E}">
        <p14:creationId xmlns:p14="http://schemas.microsoft.com/office/powerpoint/2010/main" val="1456496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9144000" cy="860109"/>
          </a:xfrm>
          <a:prstGeom prst="rect">
            <a:avLst/>
          </a:prstGeom>
        </p:spPr>
      </p:pic>
      <p:sp>
        <p:nvSpPr>
          <p:cNvPr id="3" name="object 3"/>
          <p:cNvSpPr txBox="1">
            <a:spLocks noGrp="1"/>
          </p:cNvSpPr>
          <p:nvPr>
            <p:ph type="title"/>
          </p:nvPr>
        </p:nvSpPr>
        <p:spPr>
          <a:prstGeom prst="rect">
            <a:avLst/>
          </a:prstGeom>
        </p:spPr>
        <p:txBody>
          <a:bodyPr vert="horz" wrap="square" lIns="0" tIns="377520" rIns="0" bIns="0" rtlCol="0">
            <a:spAutoFit/>
          </a:bodyPr>
          <a:lstStyle/>
          <a:p>
            <a:pPr marL="1962150">
              <a:lnSpc>
                <a:spcPct val="100000"/>
              </a:lnSpc>
              <a:spcBef>
                <a:spcPts val="105"/>
              </a:spcBef>
            </a:pPr>
            <a:r>
              <a:rPr dirty="0"/>
              <a:t>Data</a:t>
            </a:r>
            <a:r>
              <a:rPr spc="-15" dirty="0"/>
              <a:t> </a:t>
            </a:r>
            <a:r>
              <a:rPr spc="-10" dirty="0"/>
              <a:t>Collection</a:t>
            </a:r>
          </a:p>
        </p:txBody>
      </p:sp>
      <p:sp>
        <p:nvSpPr>
          <p:cNvPr id="4" name="object 4"/>
          <p:cNvSpPr txBox="1"/>
          <p:nvPr/>
        </p:nvSpPr>
        <p:spPr>
          <a:xfrm>
            <a:off x="764235" y="2239136"/>
            <a:ext cx="7369175" cy="3875404"/>
          </a:xfrm>
          <a:prstGeom prst="rect">
            <a:avLst/>
          </a:prstGeom>
        </p:spPr>
        <p:txBody>
          <a:bodyPr vert="horz" wrap="square" lIns="0" tIns="12700" rIns="0" bIns="0" rtlCol="0">
            <a:spAutoFit/>
          </a:bodyPr>
          <a:lstStyle/>
          <a:p>
            <a:pPr marL="354965" indent="-342265">
              <a:lnSpc>
                <a:spcPct val="100000"/>
              </a:lnSpc>
              <a:spcBef>
                <a:spcPts val="100"/>
              </a:spcBef>
              <a:buChar char="•"/>
              <a:tabLst>
                <a:tab pos="354965" algn="l"/>
              </a:tabLst>
            </a:pPr>
            <a:r>
              <a:rPr sz="3000" dirty="0">
                <a:latin typeface="Arial MT"/>
                <a:cs typeface="Arial MT"/>
              </a:rPr>
              <a:t>Not</a:t>
            </a:r>
            <a:r>
              <a:rPr sz="3000" spc="-30" dirty="0">
                <a:latin typeface="Arial MT"/>
                <a:cs typeface="Arial MT"/>
              </a:rPr>
              <a:t> </a:t>
            </a:r>
            <a:r>
              <a:rPr sz="3000" dirty="0">
                <a:latin typeface="Arial MT"/>
                <a:cs typeface="Arial MT"/>
              </a:rPr>
              <a:t>required</a:t>
            </a:r>
            <a:r>
              <a:rPr sz="3000" spc="-35" dirty="0">
                <a:latin typeface="Arial MT"/>
                <a:cs typeface="Arial MT"/>
              </a:rPr>
              <a:t> </a:t>
            </a:r>
            <a:r>
              <a:rPr sz="3000" dirty="0">
                <a:latin typeface="Arial MT"/>
                <a:cs typeface="Arial MT"/>
              </a:rPr>
              <a:t>in</a:t>
            </a:r>
            <a:r>
              <a:rPr sz="3000" spc="-75" dirty="0">
                <a:latin typeface="Arial MT"/>
                <a:cs typeface="Arial MT"/>
              </a:rPr>
              <a:t> </a:t>
            </a:r>
            <a:r>
              <a:rPr sz="3000" spc="-10" dirty="0">
                <a:latin typeface="Arial MT"/>
                <a:cs typeface="Arial MT"/>
              </a:rPr>
              <a:t>TEFAP</a:t>
            </a:r>
            <a:endParaRPr sz="3000" dirty="0">
              <a:latin typeface="Arial MT"/>
              <a:cs typeface="Arial MT"/>
            </a:endParaRPr>
          </a:p>
          <a:p>
            <a:pPr marL="354965" indent="-342265">
              <a:lnSpc>
                <a:spcPct val="100000"/>
              </a:lnSpc>
              <a:buChar char="•"/>
              <a:tabLst>
                <a:tab pos="354965" algn="l"/>
              </a:tabLst>
            </a:pPr>
            <a:r>
              <a:rPr sz="3000" dirty="0">
                <a:latin typeface="Arial MT"/>
                <a:cs typeface="Arial MT"/>
              </a:rPr>
              <a:t>Race</a:t>
            </a:r>
            <a:r>
              <a:rPr sz="3000" spc="-40" dirty="0">
                <a:latin typeface="Arial MT"/>
                <a:cs typeface="Arial MT"/>
              </a:rPr>
              <a:t> </a:t>
            </a:r>
            <a:r>
              <a:rPr sz="3000" dirty="0">
                <a:latin typeface="Arial MT"/>
                <a:cs typeface="Arial MT"/>
              </a:rPr>
              <a:t>and</a:t>
            </a:r>
            <a:r>
              <a:rPr sz="3000" spc="-25" dirty="0">
                <a:latin typeface="Arial MT"/>
                <a:cs typeface="Arial MT"/>
              </a:rPr>
              <a:t> </a:t>
            </a:r>
            <a:r>
              <a:rPr sz="3000" dirty="0">
                <a:latin typeface="Arial MT"/>
                <a:cs typeface="Arial MT"/>
              </a:rPr>
              <a:t>ethnicity</a:t>
            </a:r>
            <a:r>
              <a:rPr sz="3000" spc="-45" dirty="0">
                <a:latin typeface="Arial MT"/>
                <a:cs typeface="Arial MT"/>
              </a:rPr>
              <a:t> </a:t>
            </a:r>
            <a:r>
              <a:rPr sz="3000" dirty="0">
                <a:latin typeface="Arial MT"/>
                <a:cs typeface="Arial MT"/>
              </a:rPr>
              <a:t>required</a:t>
            </a:r>
            <a:r>
              <a:rPr sz="3000" spc="-55" dirty="0">
                <a:latin typeface="Arial MT"/>
                <a:cs typeface="Arial MT"/>
              </a:rPr>
              <a:t> </a:t>
            </a:r>
            <a:r>
              <a:rPr sz="3000" dirty="0">
                <a:latin typeface="Arial MT"/>
                <a:cs typeface="Arial MT"/>
              </a:rPr>
              <a:t>for</a:t>
            </a:r>
            <a:r>
              <a:rPr sz="3000" spc="-15" dirty="0">
                <a:latin typeface="Arial MT"/>
                <a:cs typeface="Arial MT"/>
              </a:rPr>
              <a:t> </a:t>
            </a:r>
            <a:r>
              <a:rPr sz="3000" spc="-20" dirty="0">
                <a:latin typeface="Arial MT"/>
                <a:cs typeface="Arial MT"/>
              </a:rPr>
              <a:t>CSFP</a:t>
            </a:r>
            <a:endParaRPr sz="3000" dirty="0">
              <a:latin typeface="Arial MT"/>
              <a:cs typeface="Arial MT"/>
            </a:endParaRPr>
          </a:p>
          <a:p>
            <a:pPr marL="755650" lvl="1" indent="-285750">
              <a:lnSpc>
                <a:spcPct val="100000"/>
              </a:lnSpc>
              <a:spcBef>
                <a:spcPts val="15"/>
              </a:spcBef>
              <a:buChar char="–"/>
              <a:tabLst>
                <a:tab pos="755650" algn="l"/>
              </a:tabLst>
            </a:pPr>
            <a:r>
              <a:rPr sz="2600" spc="-10" dirty="0">
                <a:latin typeface="Arial MT"/>
                <a:cs typeface="Arial MT"/>
              </a:rPr>
              <a:t>Self-</a:t>
            </a:r>
            <a:r>
              <a:rPr sz="2600" dirty="0">
                <a:latin typeface="Arial MT"/>
                <a:cs typeface="Arial MT"/>
              </a:rPr>
              <a:t>declared</a:t>
            </a:r>
            <a:r>
              <a:rPr sz="2600" spc="-20" dirty="0">
                <a:latin typeface="Arial MT"/>
                <a:cs typeface="Arial MT"/>
              </a:rPr>
              <a:t> </a:t>
            </a:r>
            <a:r>
              <a:rPr sz="2600" dirty="0">
                <a:latin typeface="Arial MT"/>
                <a:cs typeface="Arial MT"/>
              </a:rPr>
              <a:t>on</a:t>
            </a:r>
            <a:r>
              <a:rPr sz="2600" spc="-5" dirty="0">
                <a:latin typeface="Arial MT"/>
                <a:cs typeface="Arial MT"/>
              </a:rPr>
              <a:t> </a:t>
            </a:r>
            <a:r>
              <a:rPr sz="2600" spc="-10" dirty="0">
                <a:latin typeface="Arial MT"/>
                <a:cs typeface="Arial MT"/>
              </a:rPr>
              <a:t>forms</a:t>
            </a:r>
            <a:endParaRPr sz="2600" dirty="0">
              <a:latin typeface="Arial MT"/>
              <a:cs typeface="Arial MT"/>
            </a:endParaRPr>
          </a:p>
          <a:p>
            <a:pPr marL="756285" marR="5080" lvl="1" indent="-287020">
              <a:lnSpc>
                <a:spcPct val="80000"/>
              </a:lnSpc>
              <a:spcBef>
                <a:spcPts val="625"/>
              </a:spcBef>
              <a:buChar char="–"/>
              <a:tabLst>
                <a:tab pos="756285" algn="l"/>
              </a:tabLst>
            </a:pPr>
            <a:r>
              <a:rPr sz="2600" dirty="0">
                <a:latin typeface="Arial MT"/>
                <a:cs typeface="Arial MT"/>
              </a:rPr>
              <a:t>If</a:t>
            </a:r>
            <a:r>
              <a:rPr sz="2600" spc="-40" dirty="0">
                <a:latin typeface="Arial MT"/>
                <a:cs typeface="Arial MT"/>
              </a:rPr>
              <a:t> </a:t>
            </a:r>
            <a:r>
              <a:rPr sz="2600" dirty="0">
                <a:latin typeface="Arial MT"/>
                <a:cs typeface="Arial MT"/>
              </a:rPr>
              <a:t>not</a:t>
            </a:r>
            <a:r>
              <a:rPr sz="2600" spc="-30" dirty="0">
                <a:latin typeface="Arial MT"/>
                <a:cs typeface="Arial MT"/>
              </a:rPr>
              <a:t> </a:t>
            </a:r>
            <a:r>
              <a:rPr sz="2600" dirty="0">
                <a:latin typeface="Arial MT"/>
                <a:cs typeface="Arial MT"/>
              </a:rPr>
              <a:t>declared,</a:t>
            </a:r>
            <a:r>
              <a:rPr sz="2600" spc="-50" dirty="0">
                <a:latin typeface="Arial MT"/>
                <a:cs typeface="Arial MT"/>
              </a:rPr>
              <a:t> </a:t>
            </a:r>
            <a:r>
              <a:rPr sz="2600" dirty="0">
                <a:latin typeface="Arial MT"/>
                <a:cs typeface="Arial MT"/>
              </a:rPr>
              <a:t>they</a:t>
            </a:r>
            <a:r>
              <a:rPr sz="2600" spc="-25" dirty="0">
                <a:latin typeface="Arial MT"/>
                <a:cs typeface="Arial MT"/>
              </a:rPr>
              <a:t> </a:t>
            </a:r>
            <a:r>
              <a:rPr sz="2600" dirty="0">
                <a:latin typeface="Arial MT"/>
                <a:cs typeface="Arial MT"/>
              </a:rPr>
              <a:t>must</a:t>
            </a:r>
            <a:r>
              <a:rPr sz="2600" spc="-50" dirty="0">
                <a:latin typeface="Arial MT"/>
                <a:cs typeface="Arial MT"/>
              </a:rPr>
              <a:t> </a:t>
            </a:r>
            <a:r>
              <a:rPr sz="2600" dirty="0">
                <a:latin typeface="Arial MT"/>
                <a:cs typeface="Arial MT"/>
              </a:rPr>
              <a:t>be</a:t>
            </a:r>
            <a:r>
              <a:rPr sz="2600" spc="-30" dirty="0">
                <a:latin typeface="Arial MT"/>
                <a:cs typeface="Arial MT"/>
              </a:rPr>
              <a:t> </a:t>
            </a:r>
            <a:r>
              <a:rPr sz="2600" dirty="0">
                <a:latin typeface="Arial MT"/>
                <a:cs typeface="Arial MT"/>
              </a:rPr>
              <a:t>advised</a:t>
            </a:r>
            <a:r>
              <a:rPr sz="2600" spc="-55" dirty="0">
                <a:latin typeface="Arial MT"/>
                <a:cs typeface="Arial MT"/>
              </a:rPr>
              <a:t> </a:t>
            </a:r>
            <a:r>
              <a:rPr sz="2600" dirty="0">
                <a:latin typeface="Arial MT"/>
                <a:cs typeface="Arial MT"/>
              </a:rPr>
              <a:t>that</a:t>
            </a:r>
            <a:r>
              <a:rPr sz="2600" spc="-30" dirty="0">
                <a:latin typeface="Arial MT"/>
                <a:cs typeface="Arial MT"/>
              </a:rPr>
              <a:t> </a:t>
            </a:r>
            <a:r>
              <a:rPr sz="2600" spc="-25" dirty="0">
                <a:latin typeface="Arial MT"/>
                <a:cs typeface="Arial MT"/>
              </a:rPr>
              <a:t>the </a:t>
            </a:r>
            <a:r>
              <a:rPr sz="2600" dirty="0">
                <a:latin typeface="Arial MT"/>
                <a:cs typeface="Arial MT"/>
              </a:rPr>
              <a:t>information</a:t>
            </a:r>
            <a:r>
              <a:rPr sz="2600" spc="-50" dirty="0">
                <a:latin typeface="Arial MT"/>
                <a:cs typeface="Arial MT"/>
              </a:rPr>
              <a:t> </a:t>
            </a:r>
            <a:r>
              <a:rPr sz="2600" dirty="0">
                <a:latin typeface="Arial MT"/>
                <a:cs typeface="Arial MT"/>
              </a:rPr>
              <a:t>will</a:t>
            </a:r>
            <a:r>
              <a:rPr sz="2600" spc="-35" dirty="0">
                <a:latin typeface="Arial MT"/>
                <a:cs typeface="Arial MT"/>
              </a:rPr>
              <a:t> </a:t>
            </a:r>
            <a:r>
              <a:rPr sz="2600" dirty="0">
                <a:latin typeface="Arial MT"/>
                <a:cs typeface="Arial MT"/>
              </a:rPr>
              <a:t>be</a:t>
            </a:r>
            <a:r>
              <a:rPr sz="2600" spc="-40" dirty="0">
                <a:latin typeface="Arial MT"/>
                <a:cs typeface="Arial MT"/>
              </a:rPr>
              <a:t> </a:t>
            </a:r>
            <a:r>
              <a:rPr sz="2600" dirty="0">
                <a:latin typeface="Arial MT"/>
                <a:cs typeface="Arial MT"/>
              </a:rPr>
              <a:t>collected</a:t>
            </a:r>
            <a:r>
              <a:rPr sz="2600" spc="-45" dirty="0">
                <a:latin typeface="Arial MT"/>
                <a:cs typeface="Arial MT"/>
              </a:rPr>
              <a:t> </a:t>
            </a:r>
            <a:r>
              <a:rPr sz="2600" dirty="0">
                <a:latin typeface="Arial MT"/>
                <a:cs typeface="Arial MT"/>
              </a:rPr>
              <a:t>based</a:t>
            </a:r>
            <a:r>
              <a:rPr sz="2600" spc="-50" dirty="0">
                <a:latin typeface="Arial MT"/>
                <a:cs typeface="Arial MT"/>
              </a:rPr>
              <a:t> </a:t>
            </a:r>
            <a:r>
              <a:rPr sz="2600" spc="-25" dirty="0">
                <a:latin typeface="Arial MT"/>
                <a:cs typeface="Arial MT"/>
              </a:rPr>
              <a:t>on </a:t>
            </a:r>
            <a:r>
              <a:rPr sz="2600" spc="-10" dirty="0">
                <a:latin typeface="Arial MT"/>
                <a:cs typeface="Arial MT"/>
              </a:rPr>
              <a:t>observation</a:t>
            </a:r>
            <a:endParaRPr sz="2600" dirty="0">
              <a:latin typeface="Arial MT"/>
              <a:cs typeface="Arial MT"/>
            </a:endParaRPr>
          </a:p>
          <a:p>
            <a:pPr marL="755650" lvl="1" indent="-285750">
              <a:lnSpc>
                <a:spcPct val="100000"/>
              </a:lnSpc>
              <a:buChar char="–"/>
              <a:tabLst>
                <a:tab pos="755650" algn="l"/>
              </a:tabLst>
            </a:pPr>
            <a:r>
              <a:rPr sz="2600" dirty="0">
                <a:latin typeface="Arial MT"/>
                <a:cs typeface="Arial MT"/>
              </a:rPr>
              <a:t>Secure</a:t>
            </a:r>
            <a:r>
              <a:rPr sz="2600" spc="-45" dirty="0">
                <a:latin typeface="Arial MT"/>
                <a:cs typeface="Arial MT"/>
              </a:rPr>
              <a:t> </a:t>
            </a:r>
            <a:r>
              <a:rPr sz="2600" dirty="0">
                <a:latin typeface="Arial MT"/>
                <a:cs typeface="Arial MT"/>
              </a:rPr>
              <a:t>and</a:t>
            </a:r>
            <a:r>
              <a:rPr sz="2600" spc="-25" dirty="0">
                <a:latin typeface="Arial MT"/>
                <a:cs typeface="Arial MT"/>
              </a:rPr>
              <a:t> </a:t>
            </a:r>
            <a:r>
              <a:rPr sz="2600" spc="-10" dirty="0">
                <a:latin typeface="Arial MT"/>
                <a:cs typeface="Arial MT"/>
              </a:rPr>
              <a:t>confidential</a:t>
            </a:r>
            <a:endParaRPr sz="2600" dirty="0">
              <a:latin typeface="Arial MT"/>
              <a:cs typeface="Arial MT"/>
            </a:endParaRPr>
          </a:p>
          <a:p>
            <a:pPr marL="756285" lvl="1" indent="-286385">
              <a:lnSpc>
                <a:spcPct val="100000"/>
              </a:lnSpc>
              <a:spcBef>
                <a:spcPts val="5"/>
              </a:spcBef>
              <a:buChar char="–"/>
              <a:tabLst>
                <a:tab pos="756285" algn="l"/>
              </a:tabLst>
            </a:pPr>
            <a:r>
              <a:rPr sz="2600" dirty="0">
                <a:latin typeface="Arial MT"/>
                <a:cs typeface="Arial MT"/>
              </a:rPr>
              <a:t>Maintain</a:t>
            </a:r>
            <a:r>
              <a:rPr sz="2600" spc="-85" dirty="0">
                <a:latin typeface="Arial MT"/>
                <a:cs typeface="Arial MT"/>
              </a:rPr>
              <a:t> </a:t>
            </a:r>
            <a:r>
              <a:rPr sz="2600" spc="-10" dirty="0">
                <a:latin typeface="Arial MT"/>
                <a:cs typeface="Arial MT"/>
              </a:rPr>
              <a:t>records</a:t>
            </a:r>
            <a:endParaRPr sz="2600" dirty="0">
              <a:latin typeface="Arial MT"/>
              <a:cs typeface="Arial MT"/>
            </a:endParaRPr>
          </a:p>
          <a:p>
            <a:pPr marL="756285" marR="104139" lvl="1" indent="-287020">
              <a:lnSpc>
                <a:spcPct val="80000"/>
              </a:lnSpc>
              <a:spcBef>
                <a:spcPts val="625"/>
              </a:spcBef>
              <a:buChar char="–"/>
              <a:tabLst>
                <a:tab pos="756285" algn="l"/>
              </a:tabLst>
            </a:pPr>
            <a:r>
              <a:rPr sz="2600" dirty="0">
                <a:latin typeface="Arial MT"/>
                <a:cs typeface="Arial MT"/>
              </a:rPr>
              <a:t>Applicants</a:t>
            </a:r>
            <a:r>
              <a:rPr sz="2600" spc="-60" dirty="0">
                <a:latin typeface="Arial MT"/>
                <a:cs typeface="Arial MT"/>
              </a:rPr>
              <a:t> </a:t>
            </a:r>
            <a:r>
              <a:rPr sz="2600" dirty="0">
                <a:latin typeface="Arial MT"/>
                <a:cs typeface="Arial MT"/>
              </a:rPr>
              <a:t>shall</a:t>
            </a:r>
            <a:r>
              <a:rPr sz="2600" spc="-30" dirty="0">
                <a:latin typeface="Arial MT"/>
                <a:cs typeface="Arial MT"/>
              </a:rPr>
              <a:t> </a:t>
            </a:r>
            <a:r>
              <a:rPr sz="2600" dirty="0">
                <a:latin typeface="Arial MT"/>
                <a:cs typeface="Arial MT"/>
              </a:rPr>
              <a:t>be</a:t>
            </a:r>
            <a:r>
              <a:rPr sz="2600" spc="-35" dirty="0">
                <a:latin typeface="Arial MT"/>
                <a:cs typeface="Arial MT"/>
              </a:rPr>
              <a:t> </a:t>
            </a:r>
            <a:r>
              <a:rPr sz="2600" dirty="0">
                <a:latin typeface="Arial MT"/>
                <a:cs typeface="Arial MT"/>
              </a:rPr>
              <a:t>assured</a:t>
            </a:r>
            <a:r>
              <a:rPr sz="2600" spc="-55" dirty="0">
                <a:latin typeface="Arial MT"/>
                <a:cs typeface="Arial MT"/>
              </a:rPr>
              <a:t> </a:t>
            </a:r>
            <a:r>
              <a:rPr sz="2600" dirty="0">
                <a:latin typeface="Arial MT"/>
                <a:cs typeface="Arial MT"/>
              </a:rPr>
              <a:t>that</a:t>
            </a:r>
            <a:r>
              <a:rPr sz="2600" spc="-25" dirty="0">
                <a:latin typeface="Arial MT"/>
                <a:cs typeface="Arial MT"/>
              </a:rPr>
              <a:t> the </a:t>
            </a:r>
            <a:r>
              <a:rPr sz="2600" dirty="0">
                <a:latin typeface="Arial MT"/>
                <a:cs typeface="Arial MT"/>
              </a:rPr>
              <a:t>information</a:t>
            </a:r>
            <a:r>
              <a:rPr sz="2600" spc="-60" dirty="0">
                <a:latin typeface="Arial MT"/>
                <a:cs typeface="Arial MT"/>
              </a:rPr>
              <a:t> </a:t>
            </a:r>
            <a:r>
              <a:rPr sz="2600" dirty="0">
                <a:latin typeface="Arial MT"/>
                <a:cs typeface="Arial MT"/>
              </a:rPr>
              <a:t>has</a:t>
            </a:r>
            <a:r>
              <a:rPr sz="2600" spc="-35" dirty="0">
                <a:latin typeface="Arial MT"/>
                <a:cs typeface="Arial MT"/>
              </a:rPr>
              <a:t> </a:t>
            </a:r>
            <a:r>
              <a:rPr sz="2600" dirty="0">
                <a:latin typeface="Arial MT"/>
                <a:cs typeface="Arial MT"/>
              </a:rPr>
              <a:t>no</a:t>
            </a:r>
            <a:r>
              <a:rPr sz="2600" spc="-45" dirty="0">
                <a:latin typeface="Arial MT"/>
                <a:cs typeface="Arial MT"/>
              </a:rPr>
              <a:t> </a:t>
            </a:r>
            <a:r>
              <a:rPr sz="2600" dirty="0">
                <a:latin typeface="Arial MT"/>
                <a:cs typeface="Arial MT"/>
              </a:rPr>
              <a:t>effect</a:t>
            </a:r>
            <a:r>
              <a:rPr sz="2600" spc="-45" dirty="0">
                <a:latin typeface="Arial MT"/>
                <a:cs typeface="Arial MT"/>
              </a:rPr>
              <a:t> </a:t>
            </a:r>
            <a:r>
              <a:rPr sz="2600" dirty="0">
                <a:latin typeface="Arial MT"/>
                <a:cs typeface="Arial MT"/>
              </a:rPr>
              <a:t>on</a:t>
            </a:r>
            <a:r>
              <a:rPr sz="2600" spc="-45" dirty="0">
                <a:latin typeface="Arial MT"/>
                <a:cs typeface="Arial MT"/>
              </a:rPr>
              <a:t> </a:t>
            </a:r>
            <a:r>
              <a:rPr sz="2600" dirty="0">
                <a:latin typeface="Arial MT"/>
                <a:cs typeface="Arial MT"/>
              </a:rPr>
              <a:t>eligibility</a:t>
            </a:r>
            <a:r>
              <a:rPr sz="2600" spc="-60" dirty="0">
                <a:latin typeface="Arial MT"/>
                <a:cs typeface="Arial MT"/>
              </a:rPr>
              <a:t> </a:t>
            </a:r>
            <a:r>
              <a:rPr sz="2600" spc="-10" dirty="0">
                <a:latin typeface="Arial MT"/>
                <a:cs typeface="Arial MT"/>
              </a:rPr>
              <a:t>criteria</a:t>
            </a:r>
            <a:endParaRPr sz="2600" dirty="0">
              <a:latin typeface="Arial MT"/>
              <a:cs typeface="Arial MT"/>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A359913-E842-AC14-AF5D-6C217CED5C59}"/>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4A25E9D7-A0C8-8459-333C-29986C980CB9}"/>
              </a:ext>
            </a:extLst>
          </p:cNvPr>
          <p:cNvPicPr/>
          <p:nvPr/>
        </p:nvPicPr>
        <p:blipFill>
          <a:blip r:embed="rId3" cstate="print"/>
          <a:stretch>
            <a:fillRect/>
          </a:stretch>
        </p:blipFill>
        <p:spPr>
          <a:xfrm>
            <a:off x="0" y="0"/>
            <a:ext cx="9144000" cy="860109"/>
          </a:xfrm>
          <a:prstGeom prst="rect">
            <a:avLst/>
          </a:prstGeom>
        </p:spPr>
      </p:pic>
      <p:sp>
        <p:nvSpPr>
          <p:cNvPr id="3" name="object 3">
            <a:extLst>
              <a:ext uri="{FF2B5EF4-FFF2-40B4-BE49-F238E27FC236}">
                <a16:creationId xmlns:a16="http://schemas.microsoft.com/office/drawing/2014/main" id="{027CA2BA-22B6-B66A-EBA6-D435C41977F4}"/>
              </a:ext>
            </a:extLst>
          </p:cNvPr>
          <p:cNvSpPr txBox="1">
            <a:spLocks noGrp="1"/>
          </p:cNvSpPr>
          <p:nvPr>
            <p:ph type="title"/>
          </p:nvPr>
        </p:nvSpPr>
        <p:spPr>
          <a:prstGeom prst="rect">
            <a:avLst/>
          </a:prstGeom>
        </p:spPr>
        <p:txBody>
          <a:bodyPr vert="horz" wrap="square" lIns="0" tIns="377520" rIns="0" bIns="0" rtlCol="0">
            <a:spAutoFit/>
          </a:bodyPr>
          <a:lstStyle/>
          <a:p>
            <a:pPr marL="1962150">
              <a:lnSpc>
                <a:spcPct val="100000"/>
              </a:lnSpc>
              <a:spcBef>
                <a:spcPts val="105"/>
              </a:spcBef>
            </a:pPr>
            <a:r>
              <a:rPr dirty="0"/>
              <a:t>Data</a:t>
            </a:r>
            <a:r>
              <a:rPr spc="-15" dirty="0"/>
              <a:t> </a:t>
            </a:r>
            <a:r>
              <a:rPr spc="-10" dirty="0"/>
              <a:t>Collection</a:t>
            </a:r>
          </a:p>
        </p:txBody>
      </p:sp>
      <p:sp>
        <p:nvSpPr>
          <p:cNvPr id="4" name="object 4">
            <a:extLst>
              <a:ext uri="{FF2B5EF4-FFF2-40B4-BE49-F238E27FC236}">
                <a16:creationId xmlns:a16="http://schemas.microsoft.com/office/drawing/2014/main" id="{9E443FFA-3F58-B72D-0AAB-C51B212458BC}"/>
              </a:ext>
            </a:extLst>
          </p:cNvPr>
          <p:cNvSpPr txBox="1"/>
          <p:nvPr/>
        </p:nvSpPr>
        <p:spPr>
          <a:xfrm>
            <a:off x="764235" y="2239136"/>
            <a:ext cx="7369175" cy="1872307"/>
          </a:xfrm>
          <a:prstGeom prst="rect">
            <a:avLst/>
          </a:prstGeom>
        </p:spPr>
        <p:txBody>
          <a:bodyPr vert="horz" wrap="square" lIns="0" tIns="12700" rIns="0" bIns="0" rtlCol="0">
            <a:spAutoFit/>
          </a:bodyPr>
          <a:lstStyle/>
          <a:p>
            <a:pPr marL="354965" indent="-342265">
              <a:lnSpc>
                <a:spcPct val="100000"/>
              </a:lnSpc>
              <a:spcBef>
                <a:spcPts val="100"/>
              </a:spcBef>
              <a:buChar char="•"/>
              <a:tabLst>
                <a:tab pos="354965" algn="l"/>
              </a:tabLst>
            </a:pPr>
            <a:r>
              <a:rPr lang="en-US" sz="3000" dirty="0">
                <a:latin typeface="Arial MT"/>
                <a:cs typeface="Arial MT"/>
              </a:rPr>
              <a:t>IDs or driver's licenses are no longer required.</a:t>
            </a:r>
          </a:p>
          <a:p>
            <a:pPr marL="354965" lvl="5" indent="-342265">
              <a:spcBef>
                <a:spcPts val="100"/>
              </a:spcBef>
              <a:buChar char="•"/>
              <a:tabLst>
                <a:tab pos="354965" algn="l"/>
              </a:tabLst>
            </a:pPr>
            <a:r>
              <a:rPr lang="en-US" sz="3000" dirty="0">
                <a:latin typeface="Arial MT"/>
                <a:cs typeface="Arial MT"/>
              </a:rPr>
              <a:t>Home address information is self-declared</a:t>
            </a:r>
            <a:endParaRPr sz="3000" dirty="0">
              <a:latin typeface="Arial MT"/>
              <a:cs typeface="Arial MT"/>
            </a:endParaRPr>
          </a:p>
        </p:txBody>
      </p:sp>
    </p:spTree>
    <p:extLst>
      <p:ext uri="{BB962C8B-B14F-4D97-AF65-F5344CB8AC3E}">
        <p14:creationId xmlns:p14="http://schemas.microsoft.com/office/powerpoint/2010/main" val="599025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9144000" cy="6857999"/>
          </a:xfrm>
          <a:prstGeom prst="rect">
            <a:avLst/>
          </a:prstGeom>
        </p:spPr>
      </p:pic>
      <p:sp>
        <p:nvSpPr>
          <p:cNvPr id="3" name="object 3"/>
          <p:cNvSpPr txBox="1">
            <a:spLocks noGrp="1"/>
          </p:cNvSpPr>
          <p:nvPr>
            <p:ph type="title"/>
          </p:nvPr>
        </p:nvSpPr>
        <p:spPr>
          <a:xfrm>
            <a:off x="1752600" y="685800"/>
            <a:ext cx="4682846" cy="566822"/>
          </a:xfrm>
          <a:prstGeom prst="rect">
            <a:avLst/>
          </a:prstGeom>
        </p:spPr>
        <p:txBody>
          <a:bodyPr vert="horz" wrap="square" lIns="0" tIns="12700" rIns="0" bIns="0" rtlCol="0">
            <a:spAutoFit/>
          </a:bodyPr>
          <a:lstStyle/>
          <a:p>
            <a:pPr marL="12700" marR="5080">
              <a:lnSpc>
                <a:spcPct val="100000"/>
              </a:lnSpc>
              <a:spcBef>
                <a:spcPts val="100"/>
              </a:spcBef>
            </a:pPr>
            <a:r>
              <a:rPr sz="3600" spc="-10" dirty="0">
                <a:solidFill>
                  <a:srgbClr val="FFFFFF"/>
                </a:solidFill>
              </a:rPr>
              <a:t>Public Notification</a:t>
            </a:r>
            <a:endParaRPr sz="3600" dirty="0"/>
          </a:p>
        </p:txBody>
      </p:sp>
      <p:sp>
        <p:nvSpPr>
          <p:cNvPr id="4" name="object 4"/>
          <p:cNvSpPr txBox="1"/>
          <p:nvPr/>
        </p:nvSpPr>
        <p:spPr>
          <a:xfrm>
            <a:off x="457200" y="1752600"/>
            <a:ext cx="6207760" cy="3547110"/>
          </a:xfrm>
          <a:prstGeom prst="rect">
            <a:avLst/>
          </a:prstGeom>
        </p:spPr>
        <p:txBody>
          <a:bodyPr vert="horz" wrap="square" lIns="0" tIns="64769" rIns="0" bIns="0" rtlCol="0">
            <a:spAutoFit/>
          </a:bodyPr>
          <a:lstStyle/>
          <a:p>
            <a:pPr marL="355600" marR="5080" indent="-342900">
              <a:lnSpc>
                <a:spcPts val="3240"/>
              </a:lnSpc>
              <a:spcBef>
                <a:spcPts val="509"/>
              </a:spcBef>
              <a:buChar char="•"/>
              <a:tabLst>
                <a:tab pos="355600" algn="l"/>
              </a:tabLst>
            </a:pPr>
            <a:r>
              <a:rPr sz="3000" dirty="0">
                <a:solidFill>
                  <a:srgbClr val="FFFFFF"/>
                </a:solidFill>
                <a:latin typeface="Arial MT"/>
                <a:cs typeface="Arial MT"/>
              </a:rPr>
              <a:t>Public</a:t>
            </a:r>
            <a:r>
              <a:rPr sz="3000" spc="-55" dirty="0">
                <a:solidFill>
                  <a:srgbClr val="FFFFFF"/>
                </a:solidFill>
                <a:latin typeface="Arial MT"/>
                <a:cs typeface="Arial MT"/>
              </a:rPr>
              <a:t> </a:t>
            </a:r>
            <a:r>
              <a:rPr sz="3000" dirty="0">
                <a:solidFill>
                  <a:srgbClr val="FFFFFF"/>
                </a:solidFill>
                <a:latin typeface="Arial MT"/>
                <a:cs typeface="Arial MT"/>
              </a:rPr>
              <a:t>notification,</a:t>
            </a:r>
            <a:r>
              <a:rPr sz="3000" spc="-45" dirty="0">
                <a:solidFill>
                  <a:srgbClr val="FFFFFF"/>
                </a:solidFill>
                <a:latin typeface="Arial MT"/>
                <a:cs typeface="Arial MT"/>
              </a:rPr>
              <a:t> </a:t>
            </a:r>
            <a:r>
              <a:rPr sz="3000" dirty="0">
                <a:solidFill>
                  <a:srgbClr val="FFFFFF"/>
                </a:solidFill>
                <a:latin typeface="Arial MT"/>
                <a:cs typeface="Arial MT"/>
              </a:rPr>
              <a:t>or</a:t>
            </a:r>
            <a:r>
              <a:rPr sz="3000" spc="-15" dirty="0">
                <a:solidFill>
                  <a:srgbClr val="FFFFFF"/>
                </a:solidFill>
                <a:latin typeface="Arial MT"/>
                <a:cs typeface="Arial MT"/>
              </a:rPr>
              <a:t> </a:t>
            </a:r>
            <a:r>
              <a:rPr sz="3000" dirty="0">
                <a:solidFill>
                  <a:srgbClr val="FFFFFF"/>
                </a:solidFill>
                <a:latin typeface="Arial MT"/>
                <a:cs typeface="Arial MT"/>
              </a:rPr>
              <a:t>“outreach,”</a:t>
            </a:r>
            <a:r>
              <a:rPr sz="3000" spc="-15" dirty="0">
                <a:solidFill>
                  <a:srgbClr val="FFFFFF"/>
                </a:solidFill>
                <a:latin typeface="Arial MT"/>
                <a:cs typeface="Arial MT"/>
              </a:rPr>
              <a:t> </a:t>
            </a:r>
            <a:r>
              <a:rPr sz="3000" spc="-25" dirty="0">
                <a:solidFill>
                  <a:srgbClr val="FFFFFF"/>
                </a:solidFill>
                <a:latin typeface="Arial MT"/>
                <a:cs typeface="Arial MT"/>
              </a:rPr>
              <a:t>is </a:t>
            </a:r>
            <a:r>
              <a:rPr sz="3000" spc="-10" dirty="0">
                <a:solidFill>
                  <a:srgbClr val="FFFFFF"/>
                </a:solidFill>
                <a:latin typeface="Arial MT"/>
                <a:cs typeface="Arial MT"/>
              </a:rPr>
              <a:t>required</a:t>
            </a:r>
            <a:endParaRPr sz="3000" dirty="0">
              <a:latin typeface="Arial MT"/>
              <a:cs typeface="Arial MT"/>
            </a:endParaRPr>
          </a:p>
          <a:p>
            <a:pPr marL="355600" marR="711835" indent="-342900">
              <a:lnSpc>
                <a:spcPts val="3240"/>
              </a:lnSpc>
              <a:spcBef>
                <a:spcPts val="720"/>
              </a:spcBef>
              <a:buChar char="•"/>
              <a:tabLst>
                <a:tab pos="355600" algn="l"/>
              </a:tabLst>
            </a:pPr>
            <a:r>
              <a:rPr sz="3000" dirty="0">
                <a:solidFill>
                  <a:srgbClr val="FFFFFF"/>
                </a:solidFill>
                <a:latin typeface="Arial MT"/>
                <a:cs typeface="Arial MT"/>
              </a:rPr>
              <a:t>Informs</a:t>
            </a:r>
            <a:r>
              <a:rPr sz="3000" spc="-25" dirty="0">
                <a:solidFill>
                  <a:srgbClr val="FFFFFF"/>
                </a:solidFill>
                <a:latin typeface="Arial MT"/>
                <a:cs typeface="Arial MT"/>
              </a:rPr>
              <a:t> </a:t>
            </a:r>
            <a:r>
              <a:rPr sz="3000" dirty="0">
                <a:solidFill>
                  <a:srgbClr val="FFFFFF"/>
                </a:solidFill>
                <a:latin typeface="Arial MT"/>
                <a:cs typeface="Arial MT"/>
              </a:rPr>
              <a:t>potential</a:t>
            </a:r>
            <a:r>
              <a:rPr sz="3000" spc="-35" dirty="0">
                <a:solidFill>
                  <a:srgbClr val="FFFFFF"/>
                </a:solidFill>
                <a:latin typeface="Arial MT"/>
                <a:cs typeface="Arial MT"/>
              </a:rPr>
              <a:t> </a:t>
            </a:r>
            <a:r>
              <a:rPr lang="en-US" sz="3000" spc="-35" dirty="0">
                <a:solidFill>
                  <a:srgbClr val="FFFFFF"/>
                </a:solidFill>
                <a:latin typeface="Arial MT"/>
                <a:cs typeface="Arial MT"/>
              </a:rPr>
              <a:t>clients</a:t>
            </a:r>
            <a:r>
              <a:rPr sz="3000" spc="-50" dirty="0">
                <a:solidFill>
                  <a:srgbClr val="FFFFFF"/>
                </a:solidFill>
                <a:latin typeface="Arial MT"/>
                <a:cs typeface="Arial MT"/>
              </a:rPr>
              <a:t> </a:t>
            </a:r>
            <a:r>
              <a:rPr sz="3000" spc="-25" dirty="0">
                <a:solidFill>
                  <a:srgbClr val="FFFFFF"/>
                </a:solidFill>
                <a:latin typeface="Arial MT"/>
                <a:cs typeface="Arial MT"/>
              </a:rPr>
              <a:t>of </a:t>
            </a:r>
            <a:r>
              <a:rPr sz="3000" dirty="0">
                <a:solidFill>
                  <a:srgbClr val="FFFFFF"/>
                </a:solidFill>
                <a:latin typeface="Arial MT"/>
                <a:cs typeface="Arial MT"/>
              </a:rPr>
              <a:t>program</a:t>
            </a:r>
            <a:r>
              <a:rPr sz="3000" spc="-45" dirty="0">
                <a:solidFill>
                  <a:srgbClr val="FFFFFF"/>
                </a:solidFill>
                <a:latin typeface="Arial MT"/>
                <a:cs typeface="Arial MT"/>
              </a:rPr>
              <a:t> </a:t>
            </a:r>
            <a:r>
              <a:rPr sz="3000" spc="-20" dirty="0">
                <a:solidFill>
                  <a:srgbClr val="FFFFFF"/>
                </a:solidFill>
                <a:latin typeface="Arial MT"/>
                <a:cs typeface="Arial MT"/>
              </a:rPr>
              <a:t>availability,</a:t>
            </a:r>
            <a:r>
              <a:rPr sz="3000" spc="-40" dirty="0">
                <a:solidFill>
                  <a:srgbClr val="FFFFFF"/>
                </a:solidFill>
                <a:latin typeface="Arial MT"/>
                <a:cs typeface="Arial MT"/>
              </a:rPr>
              <a:t> </a:t>
            </a:r>
            <a:r>
              <a:rPr sz="3000" dirty="0">
                <a:solidFill>
                  <a:srgbClr val="FFFFFF"/>
                </a:solidFill>
                <a:latin typeface="Arial MT"/>
                <a:cs typeface="Arial MT"/>
              </a:rPr>
              <a:t>rights</a:t>
            </a:r>
            <a:r>
              <a:rPr sz="3000" spc="-40" dirty="0">
                <a:solidFill>
                  <a:srgbClr val="FFFFFF"/>
                </a:solidFill>
                <a:latin typeface="Arial MT"/>
                <a:cs typeface="Arial MT"/>
              </a:rPr>
              <a:t> </a:t>
            </a:r>
            <a:r>
              <a:rPr sz="3000" spc="-25" dirty="0">
                <a:solidFill>
                  <a:srgbClr val="FFFFFF"/>
                </a:solidFill>
                <a:latin typeface="Arial MT"/>
                <a:cs typeface="Arial MT"/>
              </a:rPr>
              <a:t>and </a:t>
            </a:r>
            <a:r>
              <a:rPr sz="3000" dirty="0">
                <a:solidFill>
                  <a:srgbClr val="FFFFFF"/>
                </a:solidFill>
                <a:latin typeface="Arial MT"/>
                <a:cs typeface="Arial MT"/>
              </a:rPr>
              <a:t>complaint</a:t>
            </a:r>
            <a:r>
              <a:rPr sz="3000" spc="-50" dirty="0">
                <a:solidFill>
                  <a:srgbClr val="FFFFFF"/>
                </a:solidFill>
                <a:latin typeface="Arial MT"/>
                <a:cs typeface="Arial MT"/>
              </a:rPr>
              <a:t> </a:t>
            </a:r>
            <a:r>
              <a:rPr sz="3000" spc="-10" dirty="0">
                <a:solidFill>
                  <a:srgbClr val="FFFFFF"/>
                </a:solidFill>
                <a:latin typeface="Arial MT"/>
                <a:cs typeface="Arial MT"/>
              </a:rPr>
              <a:t>procedures</a:t>
            </a:r>
            <a:endParaRPr sz="3000" dirty="0">
              <a:latin typeface="Arial MT"/>
              <a:cs typeface="Arial MT"/>
            </a:endParaRPr>
          </a:p>
          <a:p>
            <a:pPr marL="355600" marR="131445" indent="-342900">
              <a:lnSpc>
                <a:spcPts val="3240"/>
              </a:lnSpc>
              <a:spcBef>
                <a:spcPts val="725"/>
              </a:spcBef>
              <a:buChar char="•"/>
              <a:tabLst>
                <a:tab pos="355600" algn="l"/>
              </a:tabLst>
            </a:pPr>
            <a:r>
              <a:rPr sz="3000" dirty="0">
                <a:solidFill>
                  <a:srgbClr val="FFFFFF"/>
                </a:solidFill>
                <a:latin typeface="Arial MT"/>
                <a:cs typeface="Arial MT"/>
              </a:rPr>
              <a:t>Try</a:t>
            </a:r>
            <a:r>
              <a:rPr sz="3000" spc="-50" dirty="0">
                <a:solidFill>
                  <a:srgbClr val="FFFFFF"/>
                </a:solidFill>
                <a:latin typeface="Arial MT"/>
                <a:cs typeface="Arial MT"/>
              </a:rPr>
              <a:t> </a:t>
            </a:r>
            <a:r>
              <a:rPr sz="3000" dirty="0">
                <a:solidFill>
                  <a:srgbClr val="FFFFFF"/>
                </a:solidFill>
                <a:latin typeface="Arial MT"/>
                <a:cs typeface="Arial MT"/>
              </a:rPr>
              <a:t>to</a:t>
            </a:r>
            <a:r>
              <a:rPr sz="3000" spc="-50" dirty="0">
                <a:solidFill>
                  <a:srgbClr val="FFFFFF"/>
                </a:solidFill>
                <a:latin typeface="Arial MT"/>
                <a:cs typeface="Arial MT"/>
              </a:rPr>
              <a:t> </a:t>
            </a:r>
            <a:r>
              <a:rPr sz="3000" dirty="0">
                <a:solidFill>
                  <a:srgbClr val="FFFFFF"/>
                </a:solidFill>
                <a:latin typeface="Arial MT"/>
                <a:cs typeface="Arial MT"/>
              </a:rPr>
              <a:t>reach</a:t>
            </a:r>
            <a:r>
              <a:rPr sz="3000" spc="-50" dirty="0">
                <a:solidFill>
                  <a:srgbClr val="FFFFFF"/>
                </a:solidFill>
                <a:latin typeface="Arial MT"/>
                <a:cs typeface="Arial MT"/>
              </a:rPr>
              <a:t> </a:t>
            </a:r>
            <a:r>
              <a:rPr sz="3000" dirty="0">
                <a:solidFill>
                  <a:srgbClr val="FFFFFF"/>
                </a:solidFill>
                <a:latin typeface="Arial MT"/>
                <a:cs typeface="Arial MT"/>
              </a:rPr>
              <a:t>underserved</a:t>
            </a:r>
            <a:r>
              <a:rPr sz="3000" spc="-80" dirty="0">
                <a:solidFill>
                  <a:srgbClr val="FFFFFF"/>
                </a:solidFill>
                <a:latin typeface="Arial MT"/>
                <a:cs typeface="Arial MT"/>
              </a:rPr>
              <a:t> </a:t>
            </a:r>
            <a:r>
              <a:rPr sz="3000" spc="-10" dirty="0">
                <a:solidFill>
                  <a:srgbClr val="FFFFFF"/>
                </a:solidFill>
                <a:latin typeface="Arial MT"/>
                <a:cs typeface="Arial MT"/>
              </a:rPr>
              <a:t>groups </a:t>
            </a:r>
            <a:r>
              <a:rPr sz="3000" dirty="0">
                <a:solidFill>
                  <a:srgbClr val="FFFFFF"/>
                </a:solidFill>
                <a:latin typeface="Arial MT"/>
                <a:cs typeface="Arial MT"/>
              </a:rPr>
              <a:t>who</a:t>
            </a:r>
            <a:r>
              <a:rPr sz="3000" spc="-30" dirty="0">
                <a:solidFill>
                  <a:srgbClr val="FFFFFF"/>
                </a:solidFill>
                <a:latin typeface="Arial MT"/>
                <a:cs typeface="Arial MT"/>
              </a:rPr>
              <a:t> </a:t>
            </a:r>
            <a:r>
              <a:rPr sz="3000" dirty="0">
                <a:solidFill>
                  <a:srgbClr val="FFFFFF"/>
                </a:solidFill>
                <a:latin typeface="Arial MT"/>
                <a:cs typeface="Arial MT"/>
              </a:rPr>
              <a:t>may</a:t>
            </a:r>
            <a:r>
              <a:rPr sz="3000" spc="-5" dirty="0">
                <a:solidFill>
                  <a:srgbClr val="FFFFFF"/>
                </a:solidFill>
                <a:latin typeface="Arial MT"/>
                <a:cs typeface="Arial MT"/>
              </a:rPr>
              <a:t> </a:t>
            </a:r>
            <a:r>
              <a:rPr sz="3000" dirty="0">
                <a:solidFill>
                  <a:srgbClr val="FFFFFF"/>
                </a:solidFill>
                <a:latin typeface="Arial MT"/>
                <a:cs typeface="Arial MT"/>
              </a:rPr>
              <a:t>qualify</a:t>
            </a:r>
            <a:r>
              <a:rPr sz="3000" spc="-40" dirty="0">
                <a:solidFill>
                  <a:srgbClr val="FFFFFF"/>
                </a:solidFill>
                <a:latin typeface="Arial MT"/>
                <a:cs typeface="Arial MT"/>
              </a:rPr>
              <a:t> </a:t>
            </a:r>
            <a:r>
              <a:rPr sz="3000" dirty="0">
                <a:solidFill>
                  <a:srgbClr val="FFFFFF"/>
                </a:solidFill>
                <a:latin typeface="Arial MT"/>
                <a:cs typeface="Arial MT"/>
              </a:rPr>
              <a:t>using</a:t>
            </a:r>
            <a:r>
              <a:rPr sz="3000" spc="-30" dirty="0">
                <a:solidFill>
                  <a:srgbClr val="FFFFFF"/>
                </a:solidFill>
                <a:latin typeface="Arial MT"/>
                <a:cs typeface="Arial MT"/>
              </a:rPr>
              <a:t> </a:t>
            </a:r>
            <a:r>
              <a:rPr sz="3000" dirty="0">
                <a:solidFill>
                  <a:srgbClr val="FFFFFF"/>
                </a:solidFill>
                <a:latin typeface="Arial MT"/>
                <a:cs typeface="Arial MT"/>
              </a:rPr>
              <a:t>a</a:t>
            </a:r>
            <a:r>
              <a:rPr sz="3000" spc="-5" dirty="0">
                <a:solidFill>
                  <a:srgbClr val="FFFFFF"/>
                </a:solidFill>
                <a:latin typeface="Arial MT"/>
                <a:cs typeface="Arial MT"/>
              </a:rPr>
              <a:t> </a:t>
            </a:r>
            <a:r>
              <a:rPr sz="3000" dirty="0">
                <a:solidFill>
                  <a:srgbClr val="FFFFFF"/>
                </a:solidFill>
                <a:latin typeface="Arial MT"/>
                <a:cs typeface="Arial MT"/>
              </a:rPr>
              <a:t>variety</a:t>
            </a:r>
            <a:r>
              <a:rPr sz="3000" spc="-5" dirty="0">
                <a:solidFill>
                  <a:srgbClr val="FFFFFF"/>
                </a:solidFill>
                <a:latin typeface="Arial MT"/>
                <a:cs typeface="Arial MT"/>
              </a:rPr>
              <a:t> </a:t>
            </a:r>
            <a:r>
              <a:rPr sz="3000" spc="-25" dirty="0">
                <a:solidFill>
                  <a:srgbClr val="FFFFFF"/>
                </a:solidFill>
                <a:latin typeface="Arial MT"/>
                <a:cs typeface="Arial MT"/>
              </a:rPr>
              <a:t>of </a:t>
            </a:r>
            <a:r>
              <a:rPr sz="3000" dirty="0">
                <a:solidFill>
                  <a:srgbClr val="FFFFFF"/>
                </a:solidFill>
                <a:latin typeface="Arial MT"/>
                <a:cs typeface="Arial MT"/>
              </a:rPr>
              <a:t>formats</a:t>
            </a:r>
            <a:r>
              <a:rPr sz="3000" spc="-5" dirty="0">
                <a:solidFill>
                  <a:srgbClr val="FFFFFF"/>
                </a:solidFill>
                <a:latin typeface="Arial MT"/>
                <a:cs typeface="Arial MT"/>
              </a:rPr>
              <a:t> </a:t>
            </a:r>
            <a:r>
              <a:rPr sz="3000" dirty="0">
                <a:solidFill>
                  <a:srgbClr val="FFFFFF"/>
                </a:solidFill>
                <a:latin typeface="Arial MT"/>
                <a:cs typeface="Arial MT"/>
              </a:rPr>
              <a:t>and</a:t>
            </a:r>
            <a:r>
              <a:rPr sz="3000" spc="-10" dirty="0">
                <a:solidFill>
                  <a:srgbClr val="FFFFFF"/>
                </a:solidFill>
                <a:latin typeface="Arial MT"/>
                <a:cs typeface="Arial MT"/>
              </a:rPr>
              <a:t> languages</a:t>
            </a:r>
            <a:endParaRPr sz="3000" dirty="0">
              <a:latin typeface="Arial MT"/>
              <a:cs typeface="Arial M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9143999" cy="6857999"/>
          </a:xfrm>
          <a:prstGeom prst="rect">
            <a:avLst/>
          </a:prstGeom>
        </p:spPr>
      </p:pic>
      <p:sp>
        <p:nvSpPr>
          <p:cNvPr id="3" name="object 3"/>
          <p:cNvSpPr txBox="1">
            <a:spLocks noGrp="1"/>
          </p:cNvSpPr>
          <p:nvPr>
            <p:ph type="title"/>
          </p:nvPr>
        </p:nvSpPr>
        <p:spPr>
          <a:xfrm>
            <a:off x="457200" y="457200"/>
            <a:ext cx="8458200" cy="797859"/>
          </a:xfrm>
          <a:prstGeom prst="rect">
            <a:avLst/>
          </a:prstGeom>
        </p:spPr>
        <p:txBody>
          <a:bodyPr vert="horz" wrap="square" lIns="0" tIns="241503" rIns="0" bIns="0" rtlCol="0">
            <a:spAutoFit/>
          </a:bodyPr>
          <a:lstStyle/>
          <a:p>
            <a:pPr marL="1297940">
              <a:lnSpc>
                <a:spcPct val="100000"/>
              </a:lnSpc>
              <a:spcBef>
                <a:spcPts val="100"/>
              </a:spcBef>
            </a:pPr>
            <a:r>
              <a:rPr sz="3600" dirty="0">
                <a:solidFill>
                  <a:srgbClr val="FFFFFF"/>
                </a:solidFill>
              </a:rPr>
              <a:t>Reaching</a:t>
            </a:r>
            <a:r>
              <a:rPr sz="3600" spc="-45" dirty="0">
                <a:solidFill>
                  <a:srgbClr val="FFFFFF"/>
                </a:solidFill>
              </a:rPr>
              <a:t> </a:t>
            </a:r>
            <a:r>
              <a:rPr sz="3600" dirty="0">
                <a:solidFill>
                  <a:srgbClr val="FFFFFF"/>
                </a:solidFill>
              </a:rPr>
              <a:t>Prospective</a:t>
            </a:r>
            <a:r>
              <a:rPr sz="3600" spc="-20" dirty="0">
                <a:solidFill>
                  <a:srgbClr val="FFFFFF"/>
                </a:solidFill>
              </a:rPr>
              <a:t> </a:t>
            </a:r>
            <a:r>
              <a:rPr lang="en-US" sz="3600" spc="-10" dirty="0">
                <a:solidFill>
                  <a:srgbClr val="FFFFFF"/>
                </a:solidFill>
              </a:rPr>
              <a:t>Clients</a:t>
            </a:r>
            <a:endParaRPr sz="3600" dirty="0"/>
          </a:p>
        </p:txBody>
      </p:sp>
      <p:sp>
        <p:nvSpPr>
          <p:cNvPr id="4" name="object 4"/>
          <p:cNvSpPr txBox="1"/>
          <p:nvPr/>
        </p:nvSpPr>
        <p:spPr>
          <a:xfrm>
            <a:off x="1752600" y="1524000"/>
            <a:ext cx="6702425" cy="4550605"/>
          </a:xfrm>
          <a:prstGeom prst="rect">
            <a:avLst/>
          </a:prstGeom>
        </p:spPr>
        <p:txBody>
          <a:bodyPr vert="horz" wrap="square" lIns="0" tIns="64135" rIns="0" bIns="0" rtlCol="0">
            <a:spAutoFit/>
          </a:bodyPr>
          <a:lstStyle/>
          <a:p>
            <a:pPr marL="12700">
              <a:lnSpc>
                <a:spcPct val="100000"/>
              </a:lnSpc>
              <a:spcBef>
                <a:spcPts val="505"/>
              </a:spcBef>
            </a:pPr>
            <a:r>
              <a:rPr sz="3200" dirty="0">
                <a:solidFill>
                  <a:srgbClr val="FFFFFF"/>
                </a:solidFill>
                <a:latin typeface="Arial MT"/>
                <a:cs typeface="Arial MT"/>
              </a:rPr>
              <a:t>Public</a:t>
            </a:r>
            <a:r>
              <a:rPr sz="3200" spc="-85" dirty="0">
                <a:solidFill>
                  <a:srgbClr val="FFFFFF"/>
                </a:solidFill>
                <a:latin typeface="Arial MT"/>
                <a:cs typeface="Arial MT"/>
              </a:rPr>
              <a:t> </a:t>
            </a:r>
            <a:r>
              <a:rPr sz="3200" dirty="0">
                <a:solidFill>
                  <a:srgbClr val="FFFFFF"/>
                </a:solidFill>
                <a:latin typeface="Arial MT"/>
                <a:cs typeface="Arial MT"/>
              </a:rPr>
              <a:t>Notification/Outreach</a:t>
            </a:r>
            <a:r>
              <a:rPr sz="3200" spc="-125" dirty="0">
                <a:solidFill>
                  <a:srgbClr val="FFFFFF"/>
                </a:solidFill>
                <a:latin typeface="Arial MT"/>
                <a:cs typeface="Arial MT"/>
              </a:rPr>
              <a:t> </a:t>
            </a:r>
            <a:r>
              <a:rPr sz="3200" spc="-10" dirty="0">
                <a:solidFill>
                  <a:srgbClr val="FFFFFF"/>
                </a:solidFill>
                <a:latin typeface="Arial MT"/>
                <a:cs typeface="Arial MT"/>
              </a:rPr>
              <a:t>Methods</a:t>
            </a:r>
            <a:endParaRPr lang="en-US" sz="3200" spc="-10" dirty="0">
              <a:solidFill>
                <a:srgbClr val="FFFFFF"/>
              </a:solidFill>
              <a:latin typeface="Arial MT"/>
              <a:cs typeface="Arial MT"/>
            </a:endParaRPr>
          </a:p>
          <a:p>
            <a:pPr marL="12700">
              <a:lnSpc>
                <a:spcPct val="100000"/>
              </a:lnSpc>
              <a:spcBef>
                <a:spcPts val="505"/>
              </a:spcBef>
            </a:pPr>
            <a:endParaRPr sz="3200" dirty="0">
              <a:latin typeface="Arial MT"/>
              <a:cs typeface="Arial MT"/>
            </a:endParaRPr>
          </a:p>
          <a:p>
            <a:pPr marL="756285" marR="817244" indent="-287020">
              <a:lnSpc>
                <a:spcPts val="3030"/>
              </a:lnSpc>
              <a:spcBef>
                <a:spcPts val="730"/>
              </a:spcBef>
              <a:buFont typeface="Wingdings"/>
              <a:buChar char=""/>
              <a:tabLst>
                <a:tab pos="756285" algn="l"/>
              </a:tabLst>
            </a:pPr>
            <a:r>
              <a:rPr sz="2800" dirty="0">
                <a:solidFill>
                  <a:srgbClr val="FFFFFF"/>
                </a:solidFill>
                <a:latin typeface="Arial MT"/>
                <a:cs typeface="Arial MT"/>
              </a:rPr>
              <a:t>Press</a:t>
            </a:r>
            <a:r>
              <a:rPr sz="2800" spc="-75" dirty="0">
                <a:solidFill>
                  <a:srgbClr val="FFFFFF"/>
                </a:solidFill>
                <a:latin typeface="Arial MT"/>
                <a:cs typeface="Arial MT"/>
              </a:rPr>
              <a:t> </a:t>
            </a:r>
            <a:r>
              <a:rPr sz="2800" dirty="0">
                <a:solidFill>
                  <a:srgbClr val="FFFFFF"/>
                </a:solidFill>
                <a:latin typeface="Arial MT"/>
                <a:cs typeface="Arial MT"/>
              </a:rPr>
              <a:t>releases</a:t>
            </a:r>
            <a:r>
              <a:rPr sz="2800" spc="-50" dirty="0">
                <a:solidFill>
                  <a:srgbClr val="FFFFFF"/>
                </a:solidFill>
                <a:latin typeface="Arial MT"/>
                <a:cs typeface="Arial MT"/>
              </a:rPr>
              <a:t> </a:t>
            </a:r>
            <a:r>
              <a:rPr sz="2800" dirty="0">
                <a:solidFill>
                  <a:srgbClr val="FFFFFF"/>
                </a:solidFill>
                <a:latin typeface="Arial MT"/>
                <a:cs typeface="Arial MT"/>
              </a:rPr>
              <a:t>–</a:t>
            </a:r>
            <a:r>
              <a:rPr sz="2800" spc="-65" dirty="0">
                <a:solidFill>
                  <a:srgbClr val="FFFFFF"/>
                </a:solidFill>
                <a:latin typeface="Arial MT"/>
                <a:cs typeface="Arial MT"/>
              </a:rPr>
              <a:t> </a:t>
            </a:r>
            <a:r>
              <a:rPr sz="2800" spc="-20" dirty="0">
                <a:solidFill>
                  <a:srgbClr val="FFFFFF"/>
                </a:solidFill>
                <a:latin typeface="Arial MT"/>
                <a:cs typeface="Arial MT"/>
              </a:rPr>
              <a:t>newspaper,</a:t>
            </a:r>
            <a:r>
              <a:rPr sz="2800" spc="-105" dirty="0">
                <a:solidFill>
                  <a:srgbClr val="FFFFFF"/>
                </a:solidFill>
                <a:latin typeface="Arial MT"/>
                <a:cs typeface="Arial MT"/>
              </a:rPr>
              <a:t> </a:t>
            </a:r>
            <a:r>
              <a:rPr sz="2800" spc="-25" dirty="0">
                <a:solidFill>
                  <a:srgbClr val="FFFFFF"/>
                </a:solidFill>
                <a:latin typeface="Arial MT"/>
                <a:cs typeface="Arial MT"/>
              </a:rPr>
              <a:t>TV </a:t>
            </a:r>
            <a:r>
              <a:rPr sz="2800" dirty="0">
                <a:solidFill>
                  <a:srgbClr val="FFFFFF"/>
                </a:solidFill>
                <a:latin typeface="Arial MT"/>
                <a:cs typeface="Arial MT"/>
              </a:rPr>
              <a:t>station,</a:t>
            </a:r>
            <a:r>
              <a:rPr sz="2800" spc="-90" dirty="0">
                <a:solidFill>
                  <a:srgbClr val="FFFFFF"/>
                </a:solidFill>
                <a:latin typeface="Arial MT"/>
                <a:cs typeface="Arial MT"/>
              </a:rPr>
              <a:t> </a:t>
            </a:r>
            <a:r>
              <a:rPr sz="2800" spc="-10" dirty="0">
                <a:solidFill>
                  <a:srgbClr val="FFFFFF"/>
                </a:solidFill>
                <a:latin typeface="Arial MT"/>
                <a:cs typeface="Arial MT"/>
              </a:rPr>
              <a:t>online</a:t>
            </a:r>
            <a:endParaRPr sz="2800" dirty="0">
              <a:latin typeface="Arial MT"/>
              <a:cs typeface="Arial MT"/>
            </a:endParaRPr>
          </a:p>
          <a:p>
            <a:pPr marL="755015" marR="257810" indent="-285750">
              <a:lnSpc>
                <a:spcPts val="3020"/>
              </a:lnSpc>
              <a:spcBef>
                <a:spcPts val="670"/>
              </a:spcBef>
              <a:buFont typeface="Wingdings"/>
              <a:buChar char=""/>
              <a:tabLst>
                <a:tab pos="756285" algn="l"/>
              </a:tabLst>
            </a:pPr>
            <a:r>
              <a:rPr sz="2800" dirty="0">
                <a:solidFill>
                  <a:srgbClr val="FFFFFF"/>
                </a:solidFill>
                <a:latin typeface="Arial MT"/>
                <a:cs typeface="Arial MT"/>
              </a:rPr>
              <a:t>Advertisements</a:t>
            </a:r>
            <a:r>
              <a:rPr sz="2800" spc="-125" dirty="0">
                <a:solidFill>
                  <a:srgbClr val="FFFFFF"/>
                </a:solidFill>
                <a:latin typeface="Arial MT"/>
                <a:cs typeface="Arial MT"/>
              </a:rPr>
              <a:t> </a:t>
            </a:r>
            <a:r>
              <a:rPr sz="2800" dirty="0">
                <a:solidFill>
                  <a:srgbClr val="FFFFFF"/>
                </a:solidFill>
                <a:latin typeface="Arial MT"/>
                <a:cs typeface="Arial MT"/>
              </a:rPr>
              <a:t>–</a:t>
            </a:r>
            <a:r>
              <a:rPr sz="2800" spc="-130" dirty="0">
                <a:solidFill>
                  <a:srgbClr val="FFFFFF"/>
                </a:solidFill>
                <a:latin typeface="Arial MT"/>
                <a:cs typeface="Arial MT"/>
              </a:rPr>
              <a:t> </a:t>
            </a:r>
            <a:r>
              <a:rPr sz="2800" spc="-10" dirty="0">
                <a:solidFill>
                  <a:srgbClr val="FFFFFF"/>
                </a:solidFill>
                <a:latin typeface="Arial MT"/>
                <a:cs typeface="Arial MT"/>
              </a:rPr>
              <a:t>newspaper,</a:t>
            </a:r>
            <a:r>
              <a:rPr sz="2800" spc="-130" dirty="0">
                <a:solidFill>
                  <a:srgbClr val="FFFFFF"/>
                </a:solidFill>
                <a:latin typeface="Arial MT"/>
                <a:cs typeface="Arial MT"/>
              </a:rPr>
              <a:t> </a:t>
            </a:r>
            <a:r>
              <a:rPr sz="2800" spc="-10" dirty="0">
                <a:solidFill>
                  <a:srgbClr val="FFFFFF"/>
                </a:solidFill>
                <a:latin typeface="Arial MT"/>
                <a:cs typeface="Arial MT"/>
              </a:rPr>
              <a:t>social 	</a:t>
            </a:r>
            <a:r>
              <a:rPr sz="2800" dirty="0">
                <a:solidFill>
                  <a:srgbClr val="FFFFFF"/>
                </a:solidFill>
                <a:latin typeface="Arial MT"/>
                <a:cs typeface="Arial MT"/>
              </a:rPr>
              <a:t>media,</a:t>
            </a:r>
            <a:r>
              <a:rPr sz="2800" spc="-140" dirty="0">
                <a:solidFill>
                  <a:srgbClr val="FFFFFF"/>
                </a:solidFill>
                <a:latin typeface="Arial MT"/>
                <a:cs typeface="Arial MT"/>
              </a:rPr>
              <a:t> </a:t>
            </a:r>
            <a:r>
              <a:rPr sz="2800" spc="-25" dirty="0">
                <a:solidFill>
                  <a:srgbClr val="FFFFFF"/>
                </a:solidFill>
                <a:latin typeface="Arial MT"/>
                <a:cs typeface="Arial MT"/>
              </a:rPr>
              <a:t>TV</a:t>
            </a:r>
            <a:endParaRPr sz="2800" dirty="0">
              <a:latin typeface="Arial MT"/>
              <a:cs typeface="Arial MT"/>
            </a:endParaRPr>
          </a:p>
          <a:p>
            <a:pPr marL="755015" marR="782955" indent="-285750">
              <a:lnSpc>
                <a:spcPts val="3020"/>
              </a:lnSpc>
              <a:spcBef>
                <a:spcPts val="680"/>
              </a:spcBef>
              <a:buFont typeface="Wingdings"/>
              <a:buChar char=""/>
              <a:tabLst>
                <a:tab pos="756285" algn="l"/>
              </a:tabLst>
            </a:pPr>
            <a:r>
              <a:rPr sz="2800" dirty="0">
                <a:solidFill>
                  <a:srgbClr val="FFFFFF"/>
                </a:solidFill>
                <a:latin typeface="Arial MT"/>
                <a:cs typeface="Arial MT"/>
              </a:rPr>
              <a:t>Signs</a:t>
            </a:r>
            <a:r>
              <a:rPr sz="2800" spc="-50" dirty="0">
                <a:solidFill>
                  <a:srgbClr val="FFFFFF"/>
                </a:solidFill>
                <a:latin typeface="Arial MT"/>
                <a:cs typeface="Arial MT"/>
              </a:rPr>
              <a:t> </a:t>
            </a:r>
            <a:r>
              <a:rPr sz="2800" dirty="0">
                <a:solidFill>
                  <a:srgbClr val="FFFFFF"/>
                </a:solidFill>
                <a:latin typeface="Arial MT"/>
                <a:cs typeface="Arial MT"/>
              </a:rPr>
              <a:t>–</a:t>
            </a:r>
            <a:r>
              <a:rPr sz="2800" spc="-60" dirty="0">
                <a:solidFill>
                  <a:srgbClr val="FFFFFF"/>
                </a:solidFill>
                <a:latin typeface="Arial MT"/>
                <a:cs typeface="Arial MT"/>
              </a:rPr>
              <a:t> </a:t>
            </a:r>
            <a:r>
              <a:rPr sz="2800" dirty="0">
                <a:solidFill>
                  <a:srgbClr val="FFFFFF"/>
                </a:solidFill>
                <a:latin typeface="Arial MT"/>
                <a:cs typeface="Arial MT"/>
              </a:rPr>
              <a:t>outside</a:t>
            </a:r>
            <a:r>
              <a:rPr sz="2800" spc="-70" dirty="0">
                <a:solidFill>
                  <a:srgbClr val="FFFFFF"/>
                </a:solidFill>
                <a:latin typeface="Arial MT"/>
                <a:cs typeface="Arial MT"/>
              </a:rPr>
              <a:t> </a:t>
            </a:r>
            <a:r>
              <a:rPr sz="2800" dirty="0">
                <a:solidFill>
                  <a:srgbClr val="FFFFFF"/>
                </a:solidFill>
                <a:latin typeface="Arial MT"/>
                <a:cs typeface="Arial MT"/>
              </a:rPr>
              <a:t>your</a:t>
            </a:r>
            <a:r>
              <a:rPr sz="2800" spc="-65" dirty="0">
                <a:solidFill>
                  <a:srgbClr val="FFFFFF"/>
                </a:solidFill>
                <a:latin typeface="Arial MT"/>
                <a:cs typeface="Arial MT"/>
              </a:rPr>
              <a:t> </a:t>
            </a:r>
            <a:r>
              <a:rPr sz="2800" spc="-20" dirty="0">
                <a:solidFill>
                  <a:srgbClr val="FFFFFF"/>
                </a:solidFill>
                <a:latin typeface="Arial MT"/>
                <a:cs typeface="Arial MT"/>
              </a:rPr>
              <a:t>facility,</a:t>
            </a:r>
            <a:r>
              <a:rPr sz="2800" spc="-90" dirty="0">
                <a:solidFill>
                  <a:srgbClr val="FFFFFF"/>
                </a:solidFill>
                <a:latin typeface="Arial MT"/>
                <a:cs typeface="Arial MT"/>
              </a:rPr>
              <a:t> </a:t>
            </a:r>
            <a:r>
              <a:rPr sz="2800" spc="-20" dirty="0">
                <a:solidFill>
                  <a:srgbClr val="FFFFFF"/>
                </a:solidFill>
                <a:latin typeface="Arial MT"/>
                <a:cs typeface="Arial MT"/>
              </a:rPr>
              <a:t>post 	</a:t>
            </a:r>
            <a:r>
              <a:rPr sz="2800" dirty="0">
                <a:solidFill>
                  <a:srgbClr val="FFFFFF"/>
                </a:solidFill>
                <a:latin typeface="Arial MT"/>
                <a:cs typeface="Arial MT"/>
              </a:rPr>
              <a:t>serving</a:t>
            </a:r>
            <a:r>
              <a:rPr sz="2800" spc="-95" dirty="0">
                <a:solidFill>
                  <a:srgbClr val="FFFFFF"/>
                </a:solidFill>
                <a:latin typeface="Arial MT"/>
                <a:cs typeface="Arial MT"/>
              </a:rPr>
              <a:t> </a:t>
            </a:r>
            <a:r>
              <a:rPr sz="2800" spc="-10" dirty="0">
                <a:solidFill>
                  <a:srgbClr val="FFFFFF"/>
                </a:solidFill>
                <a:latin typeface="Arial MT"/>
                <a:cs typeface="Arial MT"/>
              </a:rPr>
              <a:t>times</a:t>
            </a:r>
            <a:endParaRPr sz="2800" dirty="0">
              <a:latin typeface="Arial MT"/>
              <a:cs typeface="Arial MT"/>
            </a:endParaRPr>
          </a:p>
          <a:p>
            <a:pPr marL="755015" marR="696595" indent="-285750">
              <a:lnSpc>
                <a:spcPts val="3020"/>
              </a:lnSpc>
              <a:spcBef>
                <a:spcPts val="685"/>
              </a:spcBef>
              <a:buFont typeface="Wingdings"/>
              <a:buChar char=""/>
              <a:tabLst>
                <a:tab pos="756285" algn="l"/>
              </a:tabLst>
            </a:pPr>
            <a:r>
              <a:rPr sz="2800" dirty="0">
                <a:solidFill>
                  <a:srgbClr val="FFFFFF"/>
                </a:solidFill>
                <a:latin typeface="Arial MT"/>
                <a:cs typeface="Arial MT"/>
              </a:rPr>
              <a:t>Flyers</a:t>
            </a:r>
            <a:r>
              <a:rPr sz="2800" spc="-45" dirty="0">
                <a:solidFill>
                  <a:srgbClr val="FFFFFF"/>
                </a:solidFill>
                <a:latin typeface="Arial MT"/>
                <a:cs typeface="Arial MT"/>
              </a:rPr>
              <a:t> </a:t>
            </a:r>
            <a:r>
              <a:rPr sz="2800" dirty="0">
                <a:solidFill>
                  <a:srgbClr val="FFFFFF"/>
                </a:solidFill>
                <a:latin typeface="Arial MT"/>
                <a:cs typeface="Arial MT"/>
              </a:rPr>
              <a:t>–</a:t>
            </a:r>
            <a:r>
              <a:rPr sz="2800" spc="-55" dirty="0">
                <a:solidFill>
                  <a:srgbClr val="FFFFFF"/>
                </a:solidFill>
                <a:latin typeface="Arial MT"/>
                <a:cs typeface="Arial MT"/>
              </a:rPr>
              <a:t> </a:t>
            </a:r>
            <a:r>
              <a:rPr sz="2800" dirty="0">
                <a:solidFill>
                  <a:srgbClr val="FFFFFF"/>
                </a:solidFill>
                <a:latin typeface="Arial MT"/>
                <a:cs typeface="Arial MT"/>
              </a:rPr>
              <a:t>clinics,</a:t>
            </a:r>
            <a:r>
              <a:rPr sz="2800" spc="-75" dirty="0">
                <a:solidFill>
                  <a:srgbClr val="FFFFFF"/>
                </a:solidFill>
                <a:latin typeface="Arial MT"/>
                <a:cs typeface="Arial MT"/>
              </a:rPr>
              <a:t> </a:t>
            </a:r>
            <a:r>
              <a:rPr sz="2800" dirty="0">
                <a:solidFill>
                  <a:srgbClr val="FFFFFF"/>
                </a:solidFill>
                <a:latin typeface="Arial MT"/>
                <a:cs typeface="Arial MT"/>
              </a:rPr>
              <a:t>public</a:t>
            </a:r>
            <a:r>
              <a:rPr sz="2800" spc="-45" dirty="0">
                <a:solidFill>
                  <a:srgbClr val="FFFFFF"/>
                </a:solidFill>
                <a:latin typeface="Arial MT"/>
                <a:cs typeface="Arial MT"/>
              </a:rPr>
              <a:t> </a:t>
            </a:r>
            <a:r>
              <a:rPr sz="2800" spc="-10" dirty="0">
                <a:solidFill>
                  <a:srgbClr val="FFFFFF"/>
                </a:solidFill>
                <a:latin typeface="Arial MT"/>
                <a:cs typeface="Arial MT"/>
              </a:rPr>
              <a:t>assistance 	</a:t>
            </a:r>
            <a:r>
              <a:rPr sz="2800" dirty="0">
                <a:solidFill>
                  <a:srgbClr val="FFFFFF"/>
                </a:solidFill>
                <a:latin typeface="Arial MT"/>
                <a:cs typeface="Arial MT"/>
              </a:rPr>
              <a:t>offices,</a:t>
            </a:r>
            <a:r>
              <a:rPr sz="2800" spc="-120" dirty="0">
                <a:solidFill>
                  <a:srgbClr val="FFFFFF"/>
                </a:solidFill>
                <a:latin typeface="Arial MT"/>
                <a:cs typeface="Arial MT"/>
              </a:rPr>
              <a:t> </a:t>
            </a:r>
            <a:r>
              <a:rPr sz="2800" dirty="0">
                <a:solidFill>
                  <a:srgbClr val="FFFFFF"/>
                </a:solidFill>
                <a:latin typeface="Arial MT"/>
                <a:cs typeface="Arial MT"/>
              </a:rPr>
              <a:t>schools,</a:t>
            </a:r>
            <a:r>
              <a:rPr sz="2800" spc="-95" dirty="0">
                <a:solidFill>
                  <a:srgbClr val="FFFFFF"/>
                </a:solidFill>
                <a:latin typeface="Arial MT"/>
                <a:cs typeface="Arial MT"/>
              </a:rPr>
              <a:t> </a:t>
            </a:r>
            <a:r>
              <a:rPr sz="2800" dirty="0">
                <a:solidFill>
                  <a:srgbClr val="FFFFFF"/>
                </a:solidFill>
                <a:latin typeface="Arial MT"/>
                <a:cs typeface="Arial MT"/>
              </a:rPr>
              <a:t>libraries,</a:t>
            </a:r>
            <a:r>
              <a:rPr sz="2800" spc="-90" dirty="0">
                <a:solidFill>
                  <a:srgbClr val="FFFFFF"/>
                </a:solidFill>
                <a:latin typeface="Arial MT"/>
                <a:cs typeface="Arial MT"/>
              </a:rPr>
              <a:t> </a:t>
            </a:r>
            <a:r>
              <a:rPr sz="2800" spc="-20" dirty="0">
                <a:solidFill>
                  <a:srgbClr val="FFFFFF"/>
                </a:solidFill>
                <a:latin typeface="Arial MT"/>
                <a:cs typeface="Arial MT"/>
              </a:rPr>
              <a:t>etc.</a:t>
            </a:r>
            <a:endParaRPr sz="2800" dirty="0">
              <a:latin typeface="Arial MT"/>
              <a:cs typeface="Arial M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7401897" y="0"/>
            <a:ext cx="1742038" cy="6857999"/>
          </a:xfrm>
          <a:prstGeom prst="rect">
            <a:avLst/>
          </a:prstGeom>
        </p:spPr>
      </p:pic>
      <p:sp>
        <p:nvSpPr>
          <p:cNvPr id="3" name="object 3"/>
          <p:cNvSpPr txBox="1">
            <a:spLocks noGrp="1"/>
          </p:cNvSpPr>
          <p:nvPr>
            <p:ph type="title"/>
          </p:nvPr>
        </p:nvSpPr>
        <p:spPr>
          <a:xfrm>
            <a:off x="2133600" y="533400"/>
            <a:ext cx="3886200" cy="697230"/>
          </a:xfrm>
          <a:prstGeom prst="rect">
            <a:avLst/>
          </a:prstGeom>
        </p:spPr>
        <p:txBody>
          <a:bodyPr vert="horz" wrap="square" lIns="0" tIns="13335" rIns="0" bIns="0" rtlCol="0">
            <a:spAutoFit/>
          </a:bodyPr>
          <a:lstStyle/>
          <a:p>
            <a:pPr marL="12700">
              <a:lnSpc>
                <a:spcPct val="100000"/>
              </a:lnSpc>
              <a:spcBef>
                <a:spcPts val="105"/>
              </a:spcBef>
            </a:pPr>
            <a:r>
              <a:rPr lang="en-US" spc="-25" dirty="0">
                <a:solidFill>
                  <a:srgbClr val="124479"/>
                </a:solidFill>
              </a:rPr>
              <a:t>True or False?</a:t>
            </a:r>
            <a:endParaRPr spc="-25" dirty="0">
              <a:solidFill>
                <a:srgbClr val="124479"/>
              </a:solidFill>
            </a:endParaRPr>
          </a:p>
        </p:txBody>
      </p:sp>
      <p:sp>
        <p:nvSpPr>
          <p:cNvPr id="4" name="object 4"/>
          <p:cNvSpPr txBox="1"/>
          <p:nvPr/>
        </p:nvSpPr>
        <p:spPr>
          <a:xfrm>
            <a:off x="1143000" y="1447800"/>
            <a:ext cx="5627370" cy="4259756"/>
          </a:xfrm>
          <a:prstGeom prst="rect">
            <a:avLst/>
          </a:prstGeom>
        </p:spPr>
        <p:txBody>
          <a:bodyPr vert="horz" wrap="square" lIns="0" tIns="48895" rIns="0" bIns="0" rtlCol="0">
            <a:spAutoFit/>
          </a:bodyPr>
          <a:lstStyle/>
          <a:p>
            <a:pPr marL="12065" marR="5080" indent="-1905" algn="ctr">
              <a:lnSpc>
                <a:spcPct val="90000"/>
              </a:lnSpc>
              <a:spcBef>
                <a:spcPts val="385"/>
              </a:spcBef>
            </a:pPr>
            <a:r>
              <a:rPr lang="en-US" sz="2400" dirty="0">
                <a:latin typeface="Arial MT"/>
                <a:cs typeface="Arial MT"/>
              </a:rPr>
              <a:t>Your flyers worked! </a:t>
            </a:r>
          </a:p>
          <a:p>
            <a:pPr marL="12065" marR="5080" indent="-1905" algn="ctr">
              <a:lnSpc>
                <a:spcPct val="90000"/>
              </a:lnSpc>
              <a:spcBef>
                <a:spcPts val="385"/>
              </a:spcBef>
            </a:pPr>
            <a:r>
              <a:rPr lang="en-US" sz="2400" dirty="0">
                <a:latin typeface="Arial MT"/>
                <a:cs typeface="Arial MT"/>
              </a:rPr>
              <a:t>A family in need heard about your pantry and fills out a TEFAP application to receive USDA foods. Their address is listed as being in Palm Beach County and your pantry is in Lee County.</a:t>
            </a:r>
            <a:endParaRPr sz="2400" dirty="0">
              <a:latin typeface="Arial MT"/>
              <a:cs typeface="Arial MT"/>
            </a:endParaRPr>
          </a:p>
          <a:p>
            <a:pPr>
              <a:lnSpc>
                <a:spcPct val="100000"/>
              </a:lnSpc>
              <a:spcBef>
                <a:spcPts val="1025"/>
              </a:spcBef>
            </a:pPr>
            <a:endParaRPr sz="2400" dirty="0">
              <a:latin typeface="Arial MT"/>
              <a:cs typeface="Arial MT"/>
            </a:endParaRPr>
          </a:p>
          <a:p>
            <a:pPr marL="133985" marR="127000" indent="1905" algn="ctr">
              <a:lnSpc>
                <a:spcPts val="2590"/>
              </a:lnSpc>
              <a:spcBef>
                <a:spcPts val="5"/>
              </a:spcBef>
            </a:pPr>
            <a:r>
              <a:rPr lang="en-US" sz="2400" spc="-50" dirty="0">
                <a:latin typeface="Arial MT"/>
                <a:cs typeface="Arial MT"/>
              </a:rPr>
              <a:t>They are income eligible to receive TEFAP.</a:t>
            </a:r>
          </a:p>
          <a:p>
            <a:pPr marL="133985" marR="127000" indent="1905" algn="ctr">
              <a:lnSpc>
                <a:spcPts val="2590"/>
              </a:lnSpc>
              <a:spcBef>
                <a:spcPts val="5"/>
              </a:spcBef>
            </a:pPr>
            <a:endParaRPr lang="en-US" sz="2400" spc="-50" dirty="0">
              <a:latin typeface="Arial MT"/>
              <a:cs typeface="Arial MT"/>
            </a:endParaRPr>
          </a:p>
          <a:p>
            <a:pPr marL="133985" marR="127000" indent="1905" algn="ctr">
              <a:lnSpc>
                <a:spcPts val="2590"/>
              </a:lnSpc>
              <a:spcBef>
                <a:spcPts val="5"/>
              </a:spcBef>
            </a:pPr>
            <a:r>
              <a:rPr lang="en-US" sz="2400" b="1" dirty="0">
                <a:solidFill>
                  <a:srgbClr val="124479"/>
                </a:solidFill>
                <a:latin typeface="Arial"/>
                <a:cs typeface="Arial"/>
              </a:rPr>
              <a:t>True or False: You can </a:t>
            </a:r>
            <a:r>
              <a:rPr sz="2400" b="1" dirty="0">
                <a:solidFill>
                  <a:srgbClr val="124479"/>
                </a:solidFill>
                <a:latin typeface="Arial"/>
                <a:cs typeface="Arial"/>
              </a:rPr>
              <a:t>distribute</a:t>
            </a:r>
            <a:r>
              <a:rPr sz="2400" b="1" spc="-40" dirty="0">
                <a:solidFill>
                  <a:srgbClr val="124479"/>
                </a:solidFill>
                <a:latin typeface="Arial"/>
                <a:cs typeface="Arial"/>
              </a:rPr>
              <a:t> </a:t>
            </a:r>
            <a:r>
              <a:rPr lang="en-US" sz="2400" b="1" spc="-40" dirty="0">
                <a:solidFill>
                  <a:srgbClr val="124479"/>
                </a:solidFill>
                <a:latin typeface="Arial"/>
                <a:cs typeface="Arial"/>
              </a:rPr>
              <a:t>USDA foods to them</a:t>
            </a:r>
            <a:r>
              <a:rPr sz="2400" b="1" spc="-10" dirty="0">
                <a:solidFill>
                  <a:srgbClr val="124479"/>
                </a:solidFill>
                <a:latin typeface="Arial"/>
                <a:cs typeface="Arial"/>
              </a:rPr>
              <a:t>?</a:t>
            </a:r>
            <a:endParaRPr sz="2400" dirty="0">
              <a:latin typeface="Arial"/>
              <a:cs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9144000" cy="860109"/>
          </a:xfrm>
          <a:prstGeom prst="rect">
            <a:avLst/>
          </a:prstGeom>
        </p:spPr>
      </p:pic>
      <p:sp>
        <p:nvSpPr>
          <p:cNvPr id="3" name="object 3"/>
          <p:cNvSpPr txBox="1">
            <a:spLocks noGrp="1"/>
          </p:cNvSpPr>
          <p:nvPr>
            <p:ph type="title"/>
          </p:nvPr>
        </p:nvSpPr>
        <p:spPr>
          <a:prstGeom prst="rect">
            <a:avLst/>
          </a:prstGeom>
        </p:spPr>
        <p:txBody>
          <a:bodyPr vert="horz" wrap="square" lIns="0" tIns="377520" rIns="0" bIns="0" rtlCol="0">
            <a:spAutoFit/>
          </a:bodyPr>
          <a:lstStyle/>
          <a:p>
            <a:pPr marL="330835">
              <a:lnSpc>
                <a:spcPct val="100000"/>
              </a:lnSpc>
              <a:spcBef>
                <a:spcPts val="105"/>
              </a:spcBef>
            </a:pPr>
            <a:r>
              <a:rPr dirty="0"/>
              <a:t>Limited</a:t>
            </a:r>
            <a:r>
              <a:rPr spc="-25" dirty="0"/>
              <a:t> </a:t>
            </a:r>
            <a:r>
              <a:rPr dirty="0"/>
              <a:t>English</a:t>
            </a:r>
            <a:r>
              <a:rPr spc="-15" dirty="0"/>
              <a:t> </a:t>
            </a:r>
            <a:r>
              <a:rPr spc="-10" dirty="0"/>
              <a:t>Proficiency</a:t>
            </a:r>
          </a:p>
        </p:txBody>
      </p:sp>
      <p:sp>
        <p:nvSpPr>
          <p:cNvPr id="4" name="object 4"/>
          <p:cNvSpPr txBox="1"/>
          <p:nvPr/>
        </p:nvSpPr>
        <p:spPr>
          <a:xfrm>
            <a:off x="764235" y="2350084"/>
            <a:ext cx="7589520" cy="3277870"/>
          </a:xfrm>
          <a:prstGeom prst="rect">
            <a:avLst/>
          </a:prstGeom>
        </p:spPr>
        <p:txBody>
          <a:bodyPr vert="horz" wrap="square" lIns="0" tIns="53975" rIns="0" bIns="0" rtlCol="0">
            <a:spAutoFit/>
          </a:bodyPr>
          <a:lstStyle/>
          <a:p>
            <a:pPr marL="355600" marR="868680" indent="-342900">
              <a:lnSpc>
                <a:spcPct val="90000"/>
              </a:lnSpc>
              <a:spcBef>
                <a:spcPts val="425"/>
              </a:spcBef>
              <a:buChar char="•"/>
              <a:tabLst>
                <a:tab pos="355600" algn="l"/>
              </a:tabLst>
            </a:pPr>
            <a:r>
              <a:rPr sz="2700" dirty="0">
                <a:latin typeface="Arial MT"/>
                <a:cs typeface="Arial MT"/>
              </a:rPr>
              <a:t>Persons</a:t>
            </a:r>
            <a:r>
              <a:rPr sz="2700" spc="-35" dirty="0">
                <a:latin typeface="Arial MT"/>
                <a:cs typeface="Arial MT"/>
              </a:rPr>
              <a:t> </a:t>
            </a:r>
            <a:r>
              <a:rPr sz="2700" dirty="0">
                <a:latin typeface="Arial MT"/>
                <a:cs typeface="Arial MT"/>
              </a:rPr>
              <a:t>with</a:t>
            </a:r>
            <a:r>
              <a:rPr sz="2700" spc="-15" dirty="0">
                <a:latin typeface="Arial MT"/>
                <a:cs typeface="Arial MT"/>
              </a:rPr>
              <a:t> </a:t>
            </a:r>
            <a:r>
              <a:rPr sz="2700" dirty="0">
                <a:latin typeface="Arial MT"/>
                <a:cs typeface="Arial MT"/>
              </a:rPr>
              <a:t>LEP</a:t>
            </a:r>
            <a:r>
              <a:rPr sz="2700" spc="-70" dirty="0">
                <a:latin typeface="Arial MT"/>
                <a:cs typeface="Arial MT"/>
              </a:rPr>
              <a:t> </a:t>
            </a:r>
            <a:r>
              <a:rPr sz="2700" dirty="0">
                <a:latin typeface="Arial MT"/>
                <a:cs typeface="Arial MT"/>
              </a:rPr>
              <a:t>are</a:t>
            </a:r>
            <a:r>
              <a:rPr sz="2700" spc="-15" dirty="0">
                <a:latin typeface="Arial MT"/>
                <a:cs typeface="Arial MT"/>
              </a:rPr>
              <a:t> </a:t>
            </a:r>
            <a:r>
              <a:rPr sz="2700" dirty="0">
                <a:latin typeface="Arial MT"/>
                <a:cs typeface="Arial MT"/>
              </a:rPr>
              <a:t>those</a:t>
            </a:r>
            <a:r>
              <a:rPr sz="2700" spc="-30" dirty="0">
                <a:latin typeface="Arial MT"/>
                <a:cs typeface="Arial MT"/>
              </a:rPr>
              <a:t> </a:t>
            </a:r>
            <a:r>
              <a:rPr sz="2700" dirty="0">
                <a:latin typeface="Arial MT"/>
                <a:cs typeface="Arial MT"/>
              </a:rPr>
              <a:t>who</a:t>
            </a:r>
            <a:r>
              <a:rPr sz="2700" spc="-15" dirty="0">
                <a:latin typeface="Arial MT"/>
                <a:cs typeface="Arial MT"/>
              </a:rPr>
              <a:t> </a:t>
            </a:r>
            <a:r>
              <a:rPr sz="2700" dirty="0">
                <a:latin typeface="Arial MT"/>
                <a:cs typeface="Arial MT"/>
              </a:rPr>
              <a:t>have</a:t>
            </a:r>
            <a:r>
              <a:rPr sz="2700" spc="-10" dirty="0">
                <a:latin typeface="Arial MT"/>
                <a:cs typeface="Arial MT"/>
              </a:rPr>
              <a:t> </a:t>
            </a:r>
            <a:r>
              <a:rPr sz="2700" spc="-25" dirty="0">
                <a:latin typeface="Arial MT"/>
                <a:cs typeface="Arial MT"/>
              </a:rPr>
              <a:t>the </a:t>
            </a:r>
            <a:r>
              <a:rPr sz="2700" dirty="0">
                <a:latin typeface="Arial MT"/>
                <a:cs typeface="Arial MT"/>
              </a:rPr>
              <a:t>limited</a:t>
            </a:r>
            <a:r>
              <a:rPr sz="2700" spc="-20" dirty="0">
                <a:latin typeface="Arial MT"/>
                <a:cs typeface="Arial MT"/>
              </a:rPr>
              <a:t> </a:t>
            </a:r>
            <a:r>
              <a:rPr sz="2700" dirty="0">
                <a:latin typeface="Arial MT"/>
                <a:cs typeface="Arial MT"/>
              </a:rPr>
              <a:t>ability</a:t>
            </a:r>
            <a:r>
              <a:rPr sz="2700" spc="-20" dirty="0">
                <a:latin typeface="Arial MT"/>
                <a:cs typeface="Arial MT"/>
              </a:rPr>
              <a:t> </a:t>
            </a:r>
            <a:r>
              <a:rPr sz="2700" dirty="0">
                <a:latin typeface="Arial MT"/>
                <a:cs typeface="Arial MT"/>
              </a:rPr>
              <a:t>to</a:t>
            </a:r>
            <a:r>
              <a:rPr sz="2700" spc="-25" dirty="0">
                <a:latin typeface="Arial MT"/>
                <a:cs typeface="Arial MT"/>
              </a:rPr>
              <a:t> </a:t>
            </a:r>
            <a:r>
              <a:rPr sz="2700" dirty="0">
                <a:latin typeface="Arial MT"/>
                <a:cs typeface="Arial MT"/>
              </a:rPr>
              <a:t>read,</a:t>
            </a:r>
            <a:r>
              <a:rPr sz="2700" spc="-20" dirty="0">
                <a:latin typeface="Arial MT"/>
                <a:cs typeface="Arial MT"/>
              </a:rPr>
              <a:t> </a:t>
            </a:r>
            <a:r>
              <a:rPr sz="2700" dirty="0">
                <a:latin typeface="Arial MT"/>
                <a:cs typeface="Arial MT"/>
              </a:rPr>
              <a:t>speak,</a:t>
            </a:r>
            <a:r>
              <a:rPr sz="2700" spc="-30" dirty="0">
                <a:latin typeface="Arial MT"/>
                <a:cs typeface="Arial MT"/>
              </a:rPr>
              <a:t> </a:t>
            </a:r>
            <a:r>
              <a:rPr sz="2700" dirty="0">
                <a:latin typeface="Arial MT"/>
                <a:cs typeface="Arial MT"/>
              </a:rPr>
              <a:t>write</a:t>
            </a:r>
            <a:r>
              <a:rPr sz="2700" spc="-20" dirty="0">
                <a:latin typeface="Arial MT"/>
                <a:cs typeface="Arial MT"/>
              </a:rPr>
              <a:t> </a:t>
            </a:r>
            <a:r>
              <a:rPr sz="2700" spc="-25" dirty="0">
                <a:latin typeface="Arial MT"/>
                <a:cs typeface="Arial MT"/>
              </a:rPr>
              <a:t>or </a:t>
            </a:r>
            <a:r>
              <a:rPr sz="2700" dirty="0">
                <a:latin typeface="Arial MT"/>
                <a:cs typeface="Arial MT"/>
              </a:rPr>
              <a:t>understand</a:t>
            </a:r>
            <a:r>
              <a:rPr sz="2700" spc="-45" dirty="0">
                <a:latin typeface="Arial MT"/>
                <a:cs typeface="Arial MT"/>
              </a:rPr>
              <a:t> </a:t>
            </a:r>
            <a:r>
              <a:rPr sz="2700" spc="-10" dirty="0">
                <a:latin typeface="Arial MT"/>
                <a:cs typeface="Arial MT"/>
              </a:rPr>
              <a:t>English</a:t>
            </a:r>
            <a:endParaRPr sz="2700">
              <a:latin typeface="Arial MT"/>
              <a:cs typeface="Arial MT"/>
            </a:endParaRPr>
          </a:p>
          <a:p>
            <a:pPr marL="355600" marR="5080" indent="-342900">
              <a:lnSpc>
                <a:spcPts val="2920"/>
              </a:lnSpc>
              <a:spcBef>
                <a:spcPts val="690"/>
              </a:spcBef>
              <a:buChar char="•"/>
              <a:tabLst>
                <a:tab pos="355600" algn="l"/>
              </a:tabLst>
            </a:pPr>
            <a:r>
              <a:rPr sz="2700" dirty="0">
                <a:latin typeface="Arial MT"/>
                <a:cs typeface="Arial MT"/>
              </a:rPr>
              <a:t>Agencies</a:t>
            </a:r>
            <a:r>
              <a:rPr sz="2700" spc="-25" dirty="0">
                <a:latin typeface="Arial MT"/>
                <a:cs typeface="Arial MT"/>
              </a:rPr>
              <a:t> </a:t>
            </a:r>
            <a:r>
              <a:rPr sz="2700" dirty="0">
                <a:latin typeface="Arial MT"/>
                <a:cs typeface="Arial MT"/>
              </a:rPr>
              <a:t>must</a:t>
            </a:r>
            <a:r>
              <a:rPr sz="2700" spc="-5" dirty="0">
                <a:latin typeface="Arial MT"/>
                <a:cs typeface="Arial MT"/>
              </a:rPr>
              <a:t> </a:t>
            </a:r>
            <a:r>
              <a:rPr sz="2700" dirty="0">
                <a:latin typeface="Arial MT"/>
                <a:cs typeface="Arial MT"/>
              </a:rPr>
              <a:t>take</a:t>
            </a:r>
            <a:r>
              <a:rPr sz="2700" spc="-25" dirty="0">
                <a:latin typeface="Arial MT"/>
                <a:cs typeface="Arial MT"/>
              </a:rPr>
              <a:t> </a:t>
            </a:r>
            <a:r>
              <a:rPr sz="2700" dirty="0">
                <a:latin typeface="Arial MT"/>
                <a:cs typeface="Arial MT"/>
              </a:rPr>
              <a:t>reasonable</a:t>
            </a:r>
            <a:r>
              <a:rPr sz="2700" spc="-5" dirty="0">
                <a:latin typeface="Arial MT"/>
                <a:cs typeface="Arial MT"/>
              </a:rPr>
              <a:t> </a:t>
            </a:r>
            <a:r>
              <a:rPr sz="2700" dirty="0">
                <a:latin typeface="Arial MT"/>
                <a:cs typeface="Arial MT"/>
              </a:rPr>
              <a:t>steps</a:t>
            </a:r>
            <a:r>
              <a:rPr sz="2700" spc="-25" dirty="0">
                <a:latin typeface="Arial MT"/>
                <a:cs typeface="Arial MT"/>
              </a:rPr>
              <a:t> </a:t>
            </a:r>
            <a:r>
              <a:rPr sz="2700" dirty="0">
                <a:latin typeface="Arial MT"/>
                <a:cs typeface="Arial MT"/>
              </a:rPr>
              <a:t>to</a:t>
            </a:r>
            <a:r>
              <a:rPr sz="2700" spc="-5" dirty="0">
                <a:latin typeface="Arial MT"/>
                <a:cs typeface="Arial MT"/>
              </a:rPr>
              <a:t> </a:t>
            </a:r>
            <a:r>
              <a:rPr sz="2700" spc="-10" dirty="0">
                <a:latin typeface="Arial MT"/>
                <a:cs typeface="Arial MT"/>
              </a:rPr>
              <a:t>ensure </a:t>
            </a:r>
            <a:r>
              <a:rPr sz="2700" dirty="0">
                <a:latin typeface="Arial MT"/>
                <a:cs typeface="Arial MT"/>
              </a:rPr>
              <a:t>meaningful</a:t>
            </a:r>
            <a:r>
              <a:rPr sz="2700" spc="-15" dirty="0">
                <a:latin typeface="Arial MT"/>
                <a:cs typeface="Arial MT"/>
              </a:rPr>
              <a:t> </a:t>
            </a:r>
            <a:r>
              <a:rPr sz="2700" dirty="0">
                <a:latin typeface="Arial MT"/>
                <a:cs typeface="Arial MT"/>
              </a:rPr>
              <a:t>access</a:t>
            </a:r>
            <a:r>
              <a:rPr sz="2700" spc="-40" dirty="0">
                <a:latin typeface="Arial MT"/>
                <a:cs typeface="Arial MT"/>
              </a:rPr>
              <a:t> </a:t>
            </a:r>
            <a:r>
              <a:rPr sz="2700" dirty="0">
                <a:latin typeface="Arial MT"/>
                <a:cs typeface="Arial MT"/>
              </a:rPr>
              <a:t>to</a:t>
            </a:r>
            <a:r>
              <a:rPr sz="2700" spc="-15" dirty="0">
                <a:latin typeface="Arial MT"/>
                <a:cs typeface="Arial MT"/>
              </a:rPr>
              <a:t> </a:t>
            </a:r>
            <a:r>
              <a:rPr sz="2700" spc="-10" dirty="0">
                <a:latin typeface="Arial MT"/>
                <a:cs typeface="Arial MT"/>
              </a:rPr>
              <a:t>services</a:t>
            </a:r>
            <a:endParaRPr sz="2700">
              <a:latin typeface="Arial MT"/>
              <a:cs typeface="Arial MT"/>
            </a:endParaRPr>
          </a:p>
          <a:p>
            <a:pPr marL="355600" marR="220979" indent="-342900">
              <a:lnSpc>
                <a:spcPts val="2920"/>
              </a:lnSpc>
              <a:spcBef>
                <a:spcPts val="640"/>
              </a:spcBef>
              <a:buChar char="•"/>
              <a:tabLst>
                <a:tab pos="355600" algn="l"/>
              </a:tabLst>
            </a:pPr>
            <a:r>
              <a:rPr sz="2700" dirty="0">
                <a:latin typeface="Arial MT"/>
                <a:cs typeface="Arial MT"/>
              </a:rPr>
              <a:t>Consider</a:t>
            </a:r>
            <a:r>
              <a:rPr sz="2700" spc="-25" dirty="0">
                <a:latin typeface="Arial MT"/>
                <a:cs typeface="Arial MT"/>
              </a:rPr>
              <a:t> </a:t>
            </a:r>
            <a:r>
              <a:rPr sz="2700" dirty="0">
                <a:latin typeface="Arial MT"/>
                <a:cs typeface="Arial MT"/>
              </a:rPr>
              <a:t>the possible</a:t>
            </a:r>
            <a:r>
              <a:rPr sz="2700" spc="-20" dirty="0">
                <a:latin typeface="Arial MT"/>
                <a:cs typeface="Arial MT"/>
              </a:rPr>
              <a:t> </a:t>
            </a:r>
            <a:r>
              <a:rPr sz="2700" dirty="0">
                <a:latin typeface="Arial MT"/>
                <a:cs typeface="Arial MT"/>
              </a:rPr>
              <a:t>LEP</a:t>
            </a:r>
            <a:r>
              <a:rPr sz="2700" spc="-60" dirty="0">
                <a:latin typeface="Arial MT"/>
                <a:cs typeface="Arial MT"/>
              </a:rPr>
              <a:t> </a:t>
            </a:r>
            <a:r>
              <a:rPr sz="2700" dirty="0">
                <a:latin typeface="Arial MT"/>
                <a:cs typeface="Arial MT"/>
              </a:rPr>
              <a:t>clients</a:t>
            </a:r>
            <a:r>
              <a:rPr sz="2700" spc="-15" dirty="0">
                <a:latin typeface="Arial MT"/>
                <a:cs typeface="Arial MT"/>
              </a:rPr>
              <a:t> </a:t>
            </a:r>
            <a:r>
              <a:rPr sz="2700" dirty="0">
                <a:latin typeface="Arial MT"/>
                <a:cs typeface="Arial MT"/>
              </a:rPr>
              <a:t>in</a:t>
            </a:r>
            <a:r>
              <a:rPr sz="2700" spc="-5" dirty="0">
                <a:latin typeface="Arial MT"/>
                <a:cs typeface="Arial MT"/>
              </a:rPr>
              <a:t> </a:t>
            </a:r>
            <a:r>
              <a:rPr sz="2700" dirty="0">
                <a:latin typeface="Arial MT"/>
                <a:cs typeface="Arial MT"/>
              </a:rPr>
              <a:t>your </a:t>
            </a:r>
            <a:r>
              <a:rPr sz="2700" spc="-20" dirty="0">
                <a:latin typeface="Arial MT"/>
                <a:cs typeface="Arial MT"/>
              </a:rPr>
              <a:t>area </a:t>
            </a:r>
            <a:r>
              <a:rPr sz="2700" dirty="0">
                <a:latin typeface="Arial MT"/>
                <a:cs typeface="Arial MT"/>
              </a:rPr>
              <a:t>for</a:t>
            </a:r>
            <a:r>
              <a:rPr sz="2700" spc="-15" dirty="0">
                <a:latin typeface="Arial MT"/>
                <a:cs typeface="Arial MT"/>
              </a:rPr>
              <a:t> </a:t>
            </a:r>
            <a:r>
              <a:rPr sz="2700" dirty="0">
                <a:latin typeface="Arial MT"/>
                <a:cs typeface="Arial MT"/>
              </a:rPr>
              <a:t>both</a:t>
            </a:r>
            <a:r>
              <a:rPr sz="2700" spc="-10" dirty="0">
                <a:latin typeface="Arial MT"/>
                <a:cs typeface="Arial MT"/>
              </a:rPr>
              <a:t> </a:t>
            </a:r>
            <a:r>
              <a:rPr sz="2700" dirty="0">
                <a:latin typeface="Arial MT"/>
                <a:cs typeface="Arial MT"/>
              </a:rPr>
              <a:t>outreach</a:t>
            </a:r>
            <a:r>
              <a:rPr sz="2700" spc="-10" dirty="0">
                <a:latin typeface="Arial MT"/>
                <a:cs typeface="Arial MT"/>
              </a:rPr>
              <a:t> </a:t>
            </a:r>
            <a:r>
              <a:rPr sz="2700" dirty="0">
                <a:latin typeface="Arial MT"/>
                <a:cs typeface="Arial MT"/>
              </a:rPr>
              <a:t>and</a:t>
            </a:r>
            <a:r>
              <a:rPr sz="2700" spc="-20" dirty="0">
                <a:latin typeface="Arial MT"/>
                <a:cs typeface="Arial MT"/>
              </a:rPr>
              <a:t> </a:t>
            </a:r>
            <a:r>
              <a:rPr sz="2700" dirty="0">
                <a:latin typeface="Arial MT"/>
                <a:cs typeface="Arial MT"/>
              </a:rPr>
              <a:t>food</a:t>
            </a:r>
            <a:r>
              <a:rPr sz="2700" spc="-10" dirty="0">
                <a:latin typeface="Arial MT"/>
                <a:cs typeface="Arial MT"/>
              </a:rPr>
              <a:t> distribution</a:t>
            </a:r>
            <a:endParaRPr sz="2700">
              <a:latin typeface="Arial MT"/>
              <a:cs typeface="Arial MT"/>
            </a:endParaRPr>
          </a:p>
          <a:p>
            <a:pPr marL="354965" indent="-342265">
              <a:lnSpc>
                <a:spcPct val="100000"/>
              </a:lnSpc>
              <a:spcBef>
                <a:spcPts val="280"/>
              </a:spcBef>
              <a:buChar char="•"/>
              <a:tabLst>
                <a:tab pos="354965" algn="l"/>
              </a:tabLst>
            </a:pPr>
            <a:r>
              <a:rPr sz="2700" spc="-10" dirty="0">
                <a:latin typeface="Arial MT"/>
                <a:cs typeface="Arial MT"/>
              </a:rPr>
              <a:t>Interpreters</a:t>
            </a:r>
            <a:endParaRPr sz="2700">
              <a:latin typeface="Arial MT"/>
              <a:cs typeface="Arial MT"/>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9144000" cy="1537216"/>
          </a:xfrm>
          <a:prstGeom prst="rect">
            <a:avLst/>
          </a:prstGeom>
        </p:spPr>
      </p:pic>
      <p:sp>
        <p:nvSpPr>
          <p:cNvPr id="3" name="object 3"/>
          <p:cNvSpPr txBox="1">
            <a:spLocks noGrp="1"/>
          </p:cNvSpPr>
          <p:nvPr>
            <p:ph type="title"/>
          </p:nvPr>
        </p:nvSpPr>
        <p:spPr>
          <a:xfrm>
            <a:off x="892555" y="255524"/>
            <a:ext cx="7359015" cy="696595"/>
          </a:xfrm>
          <a:prstGeom prst="rect">
            <a:avLst/>
          </a:prstGeom>
        </p:spPr>
        <p:txBody>
          <a:bodyPr vert="horz" wrap="square" lIns="0" tIns="12700" rIns="0" bIns="0" rtlCol="0">
            <a:spAutoFit/>
          </a:bodyPr>
          <a:lstStyle/>
          <a:p>
            <a:pPr marL="12700">
              <a:lnSpc>
                <a:spcPct val="100000"/>
              </a:lnSpc>
              <a:spcBef>
                <a:spcPts val="100"/>
              </a:spcBef>
            </a:pPr>
            <a:r>
              <a:rPr dirty="0">
                <a:solidFill>
                  <a:srgbClr val="FFFFFF"/>
                </a:solidFill>
              </a:rPr>
              <a:t>Limited</a:t>
            </a:r>
            <a:r>
              <a:rPr spc="-10" dirty="0">
                <a:solidFill>
                  <a:srgbClr val="FFFFFF"/>
                </a:solidFill>
              </a:rPr>
              <a:t> </a:t>
            </a:r>
            <a:r>
              <a:rPr dirty="0">
                <a:solidFill>
                  <a:srgbClr val="FFFFFF"/>
                </a:solidFill>
              </a:rPr>
              <a:t>English</a:t>
            </a:r>
            <a:r>
              <a:rPr spc="-5" dirty="0">
                <a:solidFill>
                  <a:srgbClr val="FFFFFF"/>
                </a:solidFill>
              </a:rPr>
              <a:t> </a:t>
            </a:r>
            <a:r>
              <a:rPr spc="-10" dirty="0">
                <a:solidFill>
                  <a:srgbClr val="FFFFFF"/>
                </a:solidFill>
              </a:rPr>
              <a:t>Proficiency</a:t>
            </a:r>
          </a:p>
        </p:txBody>
      </p:sp>
      <p:sp>
        <p:nvSpPr>
          <p:cNvPr id="4" name="object 4"/>
          <p:cNvSpPr txBox="1"/>
          <p:nvPr/>
        </p:nvSpPr>
        <p:spPr>
          <a:xfrm>
            <a:off x="764235" y="1912847"/>
            <a:ext cx="7581265" cy="3853815"/>
          </a:xfrm>
          <a:prstGeom prst="rect">
            <a:avLst/>
          </a:prstGeom>
        </p:spPr>
        <p:txBody>
          <a:bodyPr vert="horz" wrap="square" lIns="0" tIns="53975" rIns="0" bIns="0" rtlCol="0">
            <a:spAutoFit/>
          </a:bodyPr>
          <a:lstStyle/>
          <a:p>
            <a:pPr marL="12700">
              <a:lnSpc>
                <a:spcPct val="100000"/>
              </a:lnSpc>
              <a:spcBef>
                <a:spcPts val="425"/>
              </a:spcBef>
            </a:pPr>
            <a:r>
              <a:rPr sz="2700" dirty="0">
                <a:latin typeface="Arial MT"/>
                <a:cs typeface="Arial MT"/>
              </a:rPr>
              <a:t>Factors</a:t>
            </a:r>
            <a:r>
              <a:rPr sz="2700" spc="-40" dirty="0">
                <a:latin typeface="Arial MT"/>
                <a:cs typeface="Arial MT"/>
              </a:rPr>
              <a:t> </a:t>
            </a:r>
            <a:r>
              <a:rPr sz="2700" dirty="0">
                <a:latin typeface="Arial MT"/>
                <a:cs typeface="Arial MT"/>
              </a:rPr>
              <a:t>to</a:t>
            </a:r>
            <a:r>
              <a:rPr sz="2700" spc="-10" dirty="0">
                <a:latin typeface="Arial MT"/>
                <a:cs typeface="Arial MT"/>
              </a:rPr>
              <a:t> consider:</a:t>
            </a:r>
            <a:endParaRPr sz="2700" dirty="0">
              <a:latin typeface="Arial MT"/>
              <a:cs typeface="Arial MT"/>
            </a:endParaRPr>
          </a:p>
          <a:p>
            <a:pPr marL="355600" marR="5080" indent="-342900">
              <a:lnSpc>
                <a:spcPts val="2920"/>
              </a:lnSpc>
              <a:spcBef>
                <a:spcPts val="690"/>
              </a:spcBef>
              <a:buChar char="•"/>
              <a:tabLst>
                <a:tab pos="355600" algn="l"/>
              </a:tabLst>
            </a:pPr>
            <a:r>
              <a:rPr sz="2700" dirty="0">
                <a:latin typeface="Arial MT"/>
                <a:cs typeface="Arial MT"/>
              </a:rPr>
              <a:t>Number</a:t>
            </a:r>
            <a:r>
              <a:rPr sz="2700" spc="-15" dirty="0">
                <a:latin typeface="Arial MT"/>
                <a:cs typeface="Arial MT"/>
              </a:rPr>
              <a:t> </a:t>
            </a:r>
            <a:r>
              <a:rPr sz="2700" dirty="0">
                <a:latin typeface="Arial MT"/>
                <a:cs typeface="Arial MT"/>
              </a:rPr>
              <a:t>or</a:t>
            </a:r>
            <a:r>
              <a:rPr sz="2700" spc="-10" dirty="0">
                <a:latin typeface="Arial MT"/>
                <a:cs typeface="Arial MT"/>
              </a:rPr>
              <a:t> </a:t>
            </a:r>
            <a:r>
              <a:rPr sz="2700" dirty="0">
                <a:latin typeface="Arial MT"/>
                <a:cs typeface="Arial MT"/>
              </a:rPr>
              <a:t>proportion</a:t>
            </a:r>
            <a:r>
              <a:rPr sz="2700" spc="-15" dirty="0">
                <a:latin typeface="Arial MT"/>
                <a:cs typeface="Arial MT"/>
              </a:rPr>
              <a:t> </a:t>
            </a:r>
            <a:r>
              <a:rPr sz="2700" dirty="0">
                <a:latin typeface="Arial MT"/>
                <a:cs typeface="Arial MT"/>
              </a:rPr>
              <a:t>of</a:t>
            </a:r>
            <a:r>
              <a:rPr sz="2700" spc="-25" dirty="0">
                <a:latin typeface="Arial MT"/>
                <a:cs typeface="Arial MT"/>
              </a:rPr>
              <a:t> </a:t>
            </a:r>
            <a:r>
              <a:rPr sz="2700" dirty="0">
                <a:latin typeface="Arial MT"/>
                <a:cs typeface="Arial MT"/>
              </a:rPr>
              <a:t>LEP</a:t>
            </a:r>
            <a:r>
              <a:rPr sz="2700" spc="-70" dirty="0">
                <a:latin typeface="Arial MT"/>
                <a:cs typeface="Arial MT"/>
              </a:rPr>
              <a:t> </a:t>
            </a:r>
            <a:r>
              <a:rPr sz="2700" dirty="0">
                <a:latin typeface="Arial MT"/>
                <a:cs typeface="Arial MT"/>
              </a:rPr>
              <a:t>persons</a:t>
            </a:r>
            <a:r>
              <a:rPr sz="2700" spc="-10" dirty="0">
                <a:latin typeface="Arial MT"/>
                <a:cs typeface="Arial MT"/>
              </a:rPr>
              <a:t> </a:t>
            </a:r>
            <a:r>
              <a:rPr sz="2700" dirty="0">
                <a:latin typeface="Arial MT"/>
                <a:cs typeface="Arial MT"/>
              </a:rPr>
              <a:t>served</a:t>
            </a:r>
            <a:r>
              <a:rPr sz="2700" spc="-30" dirty="0">
                <a:latin typeface="Arial MT"/>
                <a:cs typeface="Arial MT"/>
              </a:rPr>
              <a:t> </a:t>
            </a:r>
            <a:r>
              <a:rPr sz="2700" spc="-25" dirty="0">
                <a:latin typeface="Arial MT"/>
                <a:cs typeface="Arial MT"/>
              </a:rPr>
              <a:t>or </a:t>
            </a:r>
            <a:r>
              <a:rPr sz="2700" dirty="0">
                <a:latin typeface="Arial MT"/>
                <a:cs typeface="Arial MT"/>
              </a:rPr>
              <a:t>encountered</a:t>
            </a:r>
            <a:r>
              <a:rPr sz="2700" spc="-30" dirty="0">
                <a:latin typeface="Arial MT"/>
                <a:cs typeface="Arial MT"/>
              </a:rPr>
              <a:t> </a:t>
            </a:r>
            <a:r>
              <a:rPr sz="2700" dirty="0">
                <a:latin typeface="Arial MT"/>
                <a:cs typeface="Arial MT"/>
              </a:rPr>
              <a:t>in</a:t>
            </a:r>
            <a:r>
              <a:rPr sz="2700" spc="-35" dirty="0">
                <a:latin typeface="Arial MT"/>
                <a:cs typeface="Arial MT"/>
              </a:rPr>
              <a:t> </a:t>
            </a:r>
            <a:r>
              <a:rPr sz="2700" dirty="0">
                <a:latin typeface="Arial MT"/>
                <a:cs typeface="Arial MT"/>
              </a:rPr>
              <a:t>the</a:t>
            </a:r>
            <a:r>
              <a:rPr sz="2700" spc="-25" dirty="0">
                <a:latin typeface="Arial MT"/>
                <a:cs typeface="Arial MT"/>
              </a:rPr>
              <a:t> </a:t>
            </a:r>
            <a:r>
              <a:rPr sz="2700" dirty="0">
                <a:latin typeface="Arial MT"/>
                <a:cs typeface="Arial MT"/>
              </a:rPr>
              <a:t>eligible</a:t>
            </a:r>
            <a:r>
              <a:rPr sz="2700" spc="-25" dirty="0">
                <a:latin typeface="Arial MT"/>
                <a:cs typeface="Arial MT"/>
              </a:rPr>
              <a:t> </a:t>
            </a:r>
            <a:r>
              <a:rPr sz="2700" spc="-10" dirty="0">
                <a:latin typeface="Arial MT"/>
                <a:cs typeface="Arial MT"/>
              </a:rPr>
              <a:t>population</a:t>
            </a:r>
            <a:endParaRPr sz="2700" dirty="0">
              <a:latin typeface="Arial MT"/>
              <a:cs typeface="Arial MT"/>
            </a:endParaRPr>
          </a:p>
          <a:p>
            <a:pPr marL="355600" marR="195580" indent="-342900">
              <a:lnSpc>
                <a:spcPts val="2920"/>
              </a:lnSpc>
              <a:spcBef>
                <a:spcPts val="640"/>
              </a:spcBef>
              <a:buChar char="•"/>
              <a:tabLst>
                <a:tab pos="355600" algn="l"/>
              </a:tabLst>
            </a:pPr>
            <a:r>
              <a:rPr sz="2700" dirty="0">
                <a:latin typeface="Arial MT"/>
                <a:cs typeface="Arial MT"/>
              </a:rPr>
              <a:t>Frequency</a:t>
            </a:r>
            <a:r>
              <a:rPr sz="2700" spc="-25" dirty="0">
                <a:latin typeface="Arial MT"/>
                <a:cs typeface="Arial MT"/>
              </a:rPr>
              <a:t> </a:t>
            </a:r>
            <a:r>
              <a:rPr sz="2700" dirty="0">
                <a:latin typeface="Arial MT"/>
                <a:cs typeface="Arial MT"/>
              </a:rPr>
              <a:t>with</a:t>
            </a:r>
            <a:r>
              <a:rPr sz="2700" spc="-25" dirty="0">
                <a:latin typeface="Arial MT"/>
                <a:cs typeface="Arial MT"/>
              </a:rPr>
              <a:t> </a:t>
            </a:r>
            <a:r>
              <a:rPr sz="2700" dirty="0">
                <a:latin typeface="Arial MT"/>
                <a:cs typeface="Arial MT"/>
              </a:rPr>
              <a:t>which</a:t>
            </a:r>
            <a:r>
              <a:rPr sz="2700" spc="-25" dirty="0">
                <a:latin typeface="Arial MT"/>
                <a:cs typeface="Arial MT"/>
              </a:rPr>
              <a:t> </a:t>
            </a:r>
            <a:r>
              <a:rPr sz="2700" dirty="0">
                <a:latin typeface="Arial MT"/>
                <a:cs typeface="Arial MT"/>
              </a:rPr>
              <a:t>LEP</a:t>
            </a:r>
            <a:r>
              <a:rPr sz="2700" spc="-75" dirty="0">
                <a:latin typeface="Arial MT"/>
                <a:cs typeface="Arial MT"/>
              </a:rPr>
              <a:t> </a:t>
            </a:r>
            <a:r>
              <a:rPr sz="2700" dirty="0">
                <a:latin typeface="Arial MT"/>
                <a:cs typeface="Arial MT"/>
              </a:rPr>
              <a:t>individuals</a:t>
            </a:r>
            <a:r>
              <a:rPr sz="2700" spc="-30" dirty="0">
                <a:latin typeface="Arial MT"/>
                <a:cs typeface="Arial MT"/>
              </a:rPr>
              <a:t> </a:t>
            </a:r>
            <a:r>
              <a:rPr sz="2700" dirty="0">
                <a:latin typeface="Arial MT"/>
                <a:cs typeface="Arial MT"/>
              </a:rPr>
              <a:t>come</a:t>
            </a:r>
            <a:r>
              <a:rPr sz="2700" spc="-35" dirty="0">
                <a:latin typeface="Arial MT"/>
                <a:cs typeface="Arial MT"/>
              </a:rPr>
              <a:t> </a:t>
            </a:r>
            <a:r>
              <a:rPr sz="2700" spc="-25" dirty="0">
                <a:latin typeface="Arial MT"/>
                <a:cs typeface="Arial MT"/>
              </a:rPr>
              <a:t>in </a:t>
            </a:r>
            <a:r>
              <a:rPr sz="2700" dirty="0">
                <a:latin typeface="Arial MT"/>
                <a:cs typeface="Arial MT"/>
              </a:rPr>
              <a:t>contact</a:t>
            </a:r>
            <a:r>
              <a:rPr sz="2700" spc="-30" dirty="0">
                <a:latin typeface="Arial MT"/>
                <a:cs typeface="Arial MT"/>
              </a:rPr>
              <a:t> </a:t>
            </a:r>
            <a:r>
              <a:rPr sz="2700" dirty="0">
                <a:latin typeface="Arial MT"/>
                <a:cs typeface="Arial MT"/>
              </a:rPr>
              <a:t>with</a:t>
            </a:r>
            <a:r>
              <a:rPr sz="2700" spc="-5" dirty="0">
                <a:latin typeface="Arial MT"/>
                <a:cs typeface="Arial MT"/>
              </a:rPr>
              <a:t> </a:t>
            </a:r>
            <a:r>
              <a:rPr sz="2700" dirty="0">
                <a:latin typeface="Arial MT"/>
                <a:cs typeface="Arial MT"/>
              </a:rPr>
              <a:t>the</a:t>
            </a:r>
            <a:r>
              <a:rPr sz="2700" spc="-10" dirty="0">
                <a:latin typeface="Arial MT"/>
                <a:cs typeface="Arial MT"/>
              </a:rPr>
              <a:t> program</a:t>
            </a:r>
            <a:endParaRPr sz="2700" dirty="0">
              <a:latin typeface="Arial MT"/>
              <a:cs typeface="Arial MT"/>
            </a:endParaRPr>
          </a:p>
          <a:p>
            <a:pPr marL="355600" marR="94615" indent="-342900">
              <a:lnSpc>
                <a:spcPts val="2920"/>
              </a:lnSpc>
              <a:spcBef>
                <a:spcPts val="645"/>
              </a:spcBef>
              <a:buChar char="•"/>
              <a:tabLst>
                <a:tab pos="355600" algn="l"/>
              </a:tabLst>
            </a:pPr>
            <a:r>
              <a:rPr sz="2700" dirty="0">
                <a:latin typeface="Arial MT"/>
                <a:cs typeface="Arial MT"/>
              </a:rPr>
              <a:t>Nature</a:t>
            </a:r>
            <a:r>
              <a:rPr sz="2700" spc="-35" dirty="0">
                <a:latin typeface="Arial MT"/>
                <a:cs typeface="Arial MT"/>
              </a:rPr>
              <a:t> </a:t>
            </a:r>
            <a:r>
              <a:rPr sz="2700" dirty="0">
                <a:latin typeface="Arial MT"/>
                <a:cs typeface="Arial MT"/>
              </a:rPr>
              <a:t>and</a:t>
            </a:r>
            <a:r>
              <a:rPr sz="2700" spc="-15" dirty="0">
                <a:latin typeface="Arial MT"/>
                <a:cs typeface="Arial MT"/>
              </a:rPr>
              <a:t> </a:t>
            </a:r>
            <a:r>
              <a:rPr sz="2700" dirty="0">
                <a:latin typeface="Arial MT"/>
                <a:cs typeface="Arial MT"/>
              </a:rPr>
              <a:t>importance</a:t>
            </a:r>
            <a:r>
              <a:rPr sz="2700" spc="-15" dirty="0">
                <a:latin typeface="Arial MT"/>
                <a:cs typeface="Arial MT"/>
              </a:rPr>
              <a:t> </a:t>
            </a:r>
            <a:r>
              <a:rPr sz="2700" dirty="0">
                <a:latin typeface="Arial MT"/>
                <a:cs typeface="Arial MT"/>
              </a:rPr>
              <a:t>of</a:t>
            </a:r>
            <a:r>
              <a:rPr sz="2700" spc="-20" dirty="0">
                <a:latin typeface="Arial MT"/>
                <a:cs typeface="Arial MT"/>
              </a:rPr>
              <a:t> </a:t>
            </a:r>
            <a:r>
              <a:rPr sz="2700" dirty="0">
                <a:latin typeface="Arial MT"/>
                <a:cs typeface="Arial MT"/>
              </a:rPr>
              <a:t>the</a:t>
            </a:r>
            <a:r>
              <a:rPr sz="2700" spc="-20" dirty="0">
                <a:latin typeface="Arial MT"/>
                <a:cs typeface="Arial MT"/>
              </a:rPr>
              <a:t> </a:t>
            </a:r>
            <a:r>
              <a:rPr sz="2700" dirty="0">
                <a:latin typeface="Arial MT"/>
                <a:cs typeface="Arial MT"/>
              </a:rPr>
              <a:t>program,</a:t>
            </a:r>
            <a:r>
              <a:rPr sz="2700" spc="-15" dirty="0">
                <a:latin typeface="Arial MT"/>
                <a:cs typeface="Arial MT"/>
              </a:rPr>
              <a:t> </a:t>
            </a:r>
            <a:r>
              <a:rPr sz="2700" spc="-10" dirty="0">
                <a:latin typeface="Arial MT"/>
                <a:cs typeface="Arial MT"/>
              </a:rPr>
              <a:t>activity, </a:t>
            </a:r>
            <a:r>
              <a:rPr sz="2700" dirty="0">
                <a:latin typeface="Arial MT"/>
                <a:cs typeface="Arial MT"/>
              </a:rPr>
              <a:t>or</a:t>
            </a:r>
            <a:r>
              <a:rPr sz="2700" spc="-30" dirty="0">
                <a:latin typeface="Arial MT"/>
                <a:cs typeface="Arial MT"/>
              </a:rPr>
              <a:t> </a:t>
            </a:r>
            <a:r>
              <a:rPr sz="2700" dirty="0">
                <a:latin typeface="Arial MT"/>
                <a:cs typeface="Arial MT"/>
              </a:rPr>
              <a:t>service</a:t>
            </a:r>
            <a:r>
              <a:rPr sz="2700" spc="-25" dirty="0">
                <a:latin typeface="Arial MT"/>
                <a:cs typeface="Arial MT"/>
              </a:rPr>
              <a:t> </a:t>
            </a:r>
            <a:r>
              <a:rPr sz="2700" dirty="0">
                <a:latin typeface="Arial MT"/>
                <a:cs typeface="Arial MT"/>
              </a:rPr>
              <a:t>provided</a:t>
            </a:r>
            <a:r>
              <a:rPr sz="2700" spc="-25" dirty="0">
                <a:latin typeface="Arial MT"/>
                <a:cs typeface="Arial MT"/>
              </a:rPr>
              <a:t> </a:t>
            </a:r>
            <a:r>
              <a:rPr sz="2700" dirty="0">
                <a:latin typeface="Arial MT"/>
                <a:cs typeface="Arial MT"/>
              </a:rPr>
              <a:t>by</a:t>
            </a:r>
            <a:r>
              <a:rPr sz="2700" spc="-10" dirty="0">
                <a:latin typeface="Arial MT"/>
                <a:cs typeface="Arial MT"/>
              </a:rPr>
              <a:t> </a:t>
            </a:r>
            <a:r>
              <a:rPr sz="2700" dirty="0">
                <a:latin typeface="Arial MT"/>
                <a:cs typeface="Arial MT"/>
              </a:rPr>
              <a:t>the</a:t>
            </a:r>
            <a:r>
              <a:rPr sz="2700" spc="-20" dirty="0">
                <a:latin typeface="Arial MT"/>
                <a:cs typeface="Arial MT"/>
              </a:rPr>
              <a:t> </a:t>
            </a:r>
            <a:r>
              <a:rPr sz="2700" spc="-10" dirty="0">
                <a:latin typeface="Arial MT"/>
                <a:cs typeface="Arial MT"/>
              </a:rPr>
              <a:t>program</a:t>
            </a:r>
            <a:endParaRPr sz="2700" dirty="0">
              <a:latin typeface="Arial MT"/>
              <a:cs typeface="Arial MT"/>
            </a:endParaRPr>
          </a:p>
          <a:p>
            <a:pPr marL="354965" indent="-342265">
              <a:lnSpc>
                <a:spcPct val="100000"/>
              </a:lnSpc>
              <a:spcBef>
                <a:spcPts val="280"/>
              </a:spcBef>
              <a:buChar char="•"/>
              <a:tabLst>
                <a:tab pos="354965" algn="l"/>
              </a:tabLst>
            </a:pPr>
            <a:r>
              <a:rPr sz="2700" dirty="0">
                <a:latin typeface="Arial MT"/>
                <a:cs typeface="Arial MT"/>
              </a:rPr>
              <a:t>Resources</a:t>
            </a:r>
            <a:r>
              <a:rPr sz="2700" spc="-10" dirty="0">
                <a:latin typeface="Arial MT"/>
                <a:cs typeface="Arial MT"/>
              </a:rPr>
              <a:t> </a:t>
            </a:r>
            <a:r>
              <a:rPr sz="2700" dirty="0">
                <a:latin typeface="Arial MT"/>
                <a:cs typeface="Arial MT"/>
              </a:rPr>
              <a:t>available</a:t>
            </a:r>
            <a:r>
              <a:rPr sz="2700" spc="-30" dirty="0">
                <a:latin typeface="Arial MT"/>
                <a:cs typeface="Arial MT"/>
              </a:rPr>
              <a:t> </a:t>
            </a:r>
            <a:r>
              <a:rPr sz="2700" dirty="0">
                <a:latin typeface="Arial MT"/>
                <a:cs typeface="Arial MT"/>
              </a:rPr>
              <a:t>to</a:t>
            </a:r>
            <a:r>
              <a:rPr sz="2700" spc="-15" dirty="0">
                <a:latin typeface="Arial MT"/>
                <a:cs typeface="Arial MT"/>
              </a:rPr>
              <a:t> </a:t>
            </a:r>
            <a:r>
              <a:rPr sz="2700" dirty="0">
                <a:latin typeface="Arial MT"/>
                <a:cs typeface="Arial MT"/>
              </a:rPr>
              <a:t>the</a:t>
            </a:r>
            <a:r>
              <a:rPr sz="2700" spc="-10" dirty="0">
                <a:latin typeface="Arial MT"/>
                <a:cs typeface="Arial MT"/>
              </a:rPr>
              <a:t> recipient</a:t>
            </a:r>
            <a:endParaRPr sz="2700" dirty="0">
              <a:latin typeface="Arial MT"/>
              <a:cs typeface="Arial MT"/>
            </a:endParaRPr>
          </a:p>
          <a:p>
            <a:pPr marL="354965" indent="-342265">
              <a:lnSpc>
                <a:spcPct val="100000"/>
              </a:lnSpc>
              <a:spcBef>
                <a:spcPts val="320"/>
              </a:spcBef>
              <a:buChar char="•"/>
              <a:tabLst>
                <a:tab pos="354965" algn="l"/>
              </a:tabLst>
            </a:pPr>
            <a:r>
              <a:rPr sz="2700" spc="-10" dirty="0">
                <a:latin typeface="Arial MT"/>
                <a:cs typeface="Arial MT"/>
              </a:rPr>
              <a:t>Costs</a:t>
            </a:r>
            <a:endParaRPr sz="2700" dirty="0">
              <a:latin typeface="Arial MT"/>
              <a:cs typeface="Arial M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1568785" cy="6857999"/>
          </a:xfrm>
          <a:prstGeom prst="rect">
            <a:avLst/>
          </a:prstGeom>
        </p:spPr>
      </p:pic>
      <p:sp>
        <p:nvSpPr>
          <p:cNvPr id="3" name="object 3"/>
          <p:cNvSpPr txBox="1">
            <a:spLocks noGrp="1"/>
          </p:cNvSpPr>
          <p:nvPr>
            <p:ph type="title"/>
          </p:nvPr>
        </p:nvSpPr>
        <p:spPr>
          <a:prstGeom prst="rect">
            <a:avLst/>
          </a:prstGeom>
        </p:spPr>
        <p:txBody>
          <a:bodyPr vert="horz" wrap="square" lIns="0" tIns="215976" rIns="0" bIns="0" rtlCol="0">
            <a:spAutoFit/>
          </a:bodyPr>
          <a:lstStyle/>
          <a:p>
            <a:pPr marL="1242695">
              <a:lnSpc>
                <a:spcPct val="100000"/>
              </a:lnSpc>
              <a:spcBef>
                <a:spcPts val="105"/>
              </a:spcBef>
            </a:pPr>
            <a:r>
              <a:rPr sz="3500" dirty="0">
                <a:solidFill>
                  <a:srgbClr val="124479"/>
                </a:solidFill>
              </a:rPr>
              <a:t>Persons</a:t>
            </a:r>
            <a:r>
              <a:rPr sz="3500" spc="-30" dirty="0">
                <a:solidFill>
                  <a:srgbClr val="124479"/>
                </a:solidFill>
              </a:rPr>
              <a:t> </a:t>
            </a:r>
            <a:r>
              <a:rPr sz="3500" dirty="0">
                <a:solidFill>
                  <a:srgbClr val="124479"/>
                </a:solidFill>
              </a:rPr>
              <a:t>with</a:t>
            </a:r>
            <a:r>
              <a:rPr sz="3500" spc="-10" dirty="0">
                <a:solidFill>
                  <a:srgbClr val="124479"/>
                </a:solidFill>
              </a:rPr>
              <a:t> Disabilities</a:t>
            </a:r>
            <a:endParaRPr sz="3500"/>
          </a:p>
        </p:txBody>
      </p:sp>
      <p:sp>
        <p:nvSpPr>
          <p:cNvPr id="4" name="object 4"/>
          <p:cNvSpPr txBox="1"/>
          <p:nvPr/>
        </p:nvSpPr>
        <p:spPr>
          <a:xfrm>
            <a:off x="1470786" y="2015108"/>
            <a:ext cx="3506470" cy="4209415"/>
          </a:xfrm>
          <a:prstGeom prst="rect">
            <a:avLst/>
          </a:prstGeom>
        </p:spPr>
        <p:txBody>
          <a:bodyPr vert="horz" wrap="square" lIns="0" tIns="12065" rIns="0" bIns="0" rtlCol="0">
            <a:spAutoFit/>
          </a:bodyPr>
          <a:lstStyle/>
          <a:p>
            <a:pPr marL="3175" algn="ctr">
              <a:lnSpc>
                <a:spcPts val="2165"/>
              </a:lnSpc>
              <a:spcBef>
                <a:spcPts val="95"/>
              </a:spcBef>
            </a:pPr>
            <a:r>
              <a:rPr sz="1900" b="1" u="sng" dirty="0">
                <a:uFill>
                  <a:solidFill>
                    <a:srgbClr val="000000"/>
                  </a:solidFill>
                </a:uFill>
                <a:latin typeface="Arial"/>
                <a:cs typeface="Arial"/>
              </a:rPr>
              <a:t>Disabled</a:t>
            </a:r>
            <a:r>
              <a:rPr sz="1900" b="1" u="sng" spc="-60" dirty="0">
                <a:uFill>
                  <a:solidFill>
                    <a:srgbClr val="000000"/>
                  </a:solidFill>
                </a:uFill>
                <a:latin typeface="Arial"/>
                <a:cs typeface="Arial"/>
              </a:rPr>
              <a:t> </a:t>
            </a:r>
            <a:r>
              <a:rPr sz="1900" b="1" u="sng" spc="-10" dirty="0">
                <a:uFill>
                  <a:solidFill>
                    <a:srgbClr val="000000"/>
                  </a:solidFill>
                </a:uFill>
                <a:latin typeface="Arial"/>
                <a:cs typeface="Arial"/>
              </a:rPr>
              <a:t>person</a:t>
            </a:r>
            <a:endParaRPr sz="1900">
              <a:latin typeface="Arial"/>
              <a:cs typeface="Arial"/>
            </a:endParaRPr>
          </a:p>
          <a:p>
            <a:pPr marL="12700" marR="5080" indent="2540" algn="ctr">
              <a:lnSpc>
                <a:spcPct val="90000"/>
              </a:lnSpc>
              <a:spcBef>
                <a:spcPts val="115"/>
              </a:spcBef>
            </a:pPr>
            <a:r>
              <a:rPr sz="1900" dirty="0">
                <a:latin typeface="Arial MT"/>
                <a:cs typeface="Arial MT"/>
              </a:rPr>
              <a:t>A</a:t>
            </a:r>
            <a:r>
              <a:rPr sz="1900" spc="-135" dirty="0">
                <a:latin typeface="Arial MT"/>
                <a:cs typeface="Arial MT"/>
              </a:rPr>
              <a:t> </a:t>
            </a:r>
            <a:r>
              <a:rPr sz="1900" dirty="0">
                <a:latin typeface="Arial MT"/>
                <a:cs typeface="Arial MT"/>
              </a:rPr>
              <a:t>person</a:t>
            </a:r>
            <a:r>
              <a:rPr sz="1900" spc="-45" dirty="0">
                <a:latin typeface="Arial MT"/>
                <a:cs typeface="Arial MT"/>
              </a:rPr>
              <a:t> </a:t>
            </a:r>
            <a:r>
              <a:rPr sz="1900" dirty="0">
                <a:latin typeface="Arial MT"/>
                <a:cs typeface="Arial MT"/>
              </a:rPr>
              <a:t>who</a:t>
            </a:r>
            <a:r>
              <a:rPr sz="1900" spc="-20" dirty="0">
                <a:latin typeface="Arial MT"/>
                <a:cs typeface="Arial MT"/>
              </a:rPr>
              <a:t> </a:t>
            </a:r>
            <a:r>
              <a:rPr sz="1900" dirty="0">
                <a:latin typeface="Arial MT"/>
                <a:cs typeface="Arial MT"/>
              </a:rPr>
              <a:t>has</a:t>
            </a:r>
            <a:r>
              <a:rPr sz="1900" spc="-40" dirty="0">
                <a:latin typeface="Arial MT"/>
                <a:cs typeface="Arial MT"/>
              </a:rPr>
              <a:t> </a:t>
            </a:r>
            <a:r>
              <a:rPr sz="1900" dirty="0">
                <a:latin typeface="Arial MT"/>
                <a:cs typeface="Arial MT"/>
              </a:rPr>
              <a:t>a</a:t>
            </a:r>
            <a:r>
              <a:rPr sz="1900" spc="-55" dirty="0">
                <a:latin typeface="Arial MT"/>
                <a:cs typeface="Arial MT"/>
              </a:rPr>
              <a:t> </a:t>
            </a:r>
            <a:r>
              <a:rPr sz="1900" dirty="0">
                <a:latin typeface="Arial MT"/>
                <a:cs typeface="Arial MT"/>
              </a:rPr>
              <a:t>physical</a:t>
            </a:r>
            <a:r>
              <a:rPr sz="1900" spc="-25" dirty="0">
                <a:latin typeface="Arial MT"/>
                <a:cs typeface="Arial MT"/>
              </a:rPr>
              <a:t> or </a:t>
            </a:r>
            <a:r>
              <a:rPr sz="1900" dirty="0">
                <a:latin typeface="Arial MT"/>
                <a:cs typeface="Arial MT"/>
              </a:rPr>
              <a:t>mental</a:t>
            </a:r>
            <a:r>
              <a:rPr sz="1900" spc="-50" dirty="0">
                <a:latin typeface="Arial MT"/>
                <a:cs typeface="Arial MT"/>
              </a:rPr>
              <a:t> </a:t>
            </a:r>
            <a:r>
              <a:rPr sz="1900" dirty="0">
                <a:latin typeface="Arial MT"/>
                <a:cs typeface="Arial MT"/>
              </a:rPr>
              <a:t>impairment</a:t>
            </a:r>
            <a:r>
              <a:rPr sz="1900" spc="-35" dirty="0">
                <a:latin typeface="Arial MT"/>
                <a:cs typeface="Arial MT"/>
              </a:rPr>
              <a:t> </a:t>
            </a:r>
            <a:r>
              <a:rPr sz="1900" spc="-20" dirty="0">
                <a:latin typeface="Arial MT"/>
                <a:cs typeface="Arial MT"/>
              </a:rPr>
              <a:t>which </a:t>
            </a:r>
            <a:r>
              <a:rPr sz="1900" dirty="0">
                <a:latin typeface="Arial MT"/>
                <a:cs typeface="Arial MT"/>
              </a:rPr>
              <a:t>substantially</a:t>
            </a:r>
            <a:r>
              <a:rPr sz="1900" spc="-20" dirty="0">
                <a:latin typeface="Arial MT"/>
                <a:cs typeface="Arial MT"/>
              </a:rPr>
              <a:t> </a:t>
            </a:r>
            <a:r>
              <a:rPr sz="1900" dirty="0">
                <a:latin typeface="Arial MT"/>
                <a:cs typeface="Arial MT"/>
              </a:rPr>
              <a:t>limits</a:t>
            </a:r>
            <a:r>
              <a:rPr sz="1900" spc="-45" dirty="0">
                <a:latin typeface="Arial MT"/>
                <a:cs typeface="Arial MT"/>
              </a:rPr>
              <a:t> </a:t>
            </a:r>
            <a:r>
              <a:rPr sz="1900" dirty="0">
                <a:latin typeface="Arial MT"/>
                <a:cs typeface="Arial MT"/>
              </a:rPr>
              <a:t>one</a:t>
            </a:r>
            <a:r>
              <a:rPr sz="1900" spc="-45" dirty="0">
                <a:latin typeface="Arial MT"/>
                <a:cs typeface="Arial MT"/>
              </a:rPr>
              <a:t> </a:t>
            </a:r>
            <a:r>
              <a:rPr sz="1900" dirty="0">
                <a:latin typeface="Arial MT"/>
                <a:cs typeface="Arial MT"/>
              </a:rPr>
              <a:t>or</a:t>
            </a:r>
            <a:r>
              <a:rPr sz="1900" spc="-45" dirty="0">
                <a:latin typeface="Arial MT"/>
                <a:cs typeface="Arial MT"/>
              </a:rPr>
              <a:t> </a:t>
            </a:r>
            <a:r>
              <a:rPr sz="1900" spc="-20" dirty="0">
                <a:latin typeface="Arial MT"/>
                <a:cs typeface="Arial MT"/>
              </a:rPr>
              <a:t>more </a:t>
            </a:r>
            <a:r>
              <a:rPr sz="1900" b="1" dirty="0">
                <a:solidFill>
                  <a:srgbClr val="F47420"/>
                </a:solidFill>
                <a:latin typeface="Arial"/>
                <a:cs typeface="Arial"/>
              </a:rPr>
              <a:t>major</a:t>
            </a:r>
            <a:r>
              <a:rPr sz="1900" b="1" spc="-55" dirty="0">
                <a:solidFill>
                  <a:srgbClr val="F47420"/>
                </a:solidFill>
                <a:latin typeface="Arial"/>
                <a:cs typeface="Arial"/>
              </a:rPr>
              <a:t> </a:t>
            </a:r>
            <a:r>
              <a:rPr sz="1900" b="1" dirty="0">
                <a:solidFill>
                  <a:srgbClr val="F47420"/>
                </a:solidFill>
                <a:latin typeface="Arial"/>
                <a:cs typeface="Arial"/>
              </a:rPr>
              <a:t>life</a:t>
            </a:r>
            <a:r>
              <a:rPr sz="1900" b="1" spc="-60" dirty="0">
                <a:solidFill>
                  <a:srgbClr val="F47420"/>
                </a:solidFill>
                <a:latin typeface="Arial"/>
                <a:cs typeface="Arial"/>
              </a:rPr>
              <a:t> </a:t>
            </a:r>
            <a:r>
              <a:rPr sz="1900" b="1" dirty="0">
                <a:solidFill>
                  <a:srgbClr val="F47420"/>
                </a:solidFill>
                <a:latin typeface="Arial"/>
                <a:cs typeface="Arial"/>
              </a:rPr>
              <a:t>activities</a:t>
            </a:r>
            <a:r>
              <a:rPr sz="1900" dirty="0">
                <a:latin typeface="Arial MT"/>
                <a:cs typeface="Arial MT"/>
              </a:rPr>
              <a:t>,</a:t>
            </a:r>
            <a:r>
              <a:rPr sz="1900" spc="-15" dirty="0">
                <a:latin typeface="Arial MT"/>
                <a:cs typeface="Arial MT"/>
              </a:rPr>
              <a:t> </a:t>
            </a:r>
            <a:r>
              <a:rPr sz="1900" dirty="0">
                <a:latin typeface="Arial MT"/>
                <a:cs typeface="Arial MT"/>
              </a:rPr>
              <a:t>has</a:t>
            </a:r>
            <a:r>
              <a:rPr sz="1900" spc="-50" dirty="0">
                <a:latin typeface="Arial MT"/>
                <a:cs typeface="Arial MT"/>
              </a:rPr>
              <a:t> a </a:t>
            </a:r>
            <a:r>
              <a:rPr sz="1900" dirty="0">
                <a:latin typeface="Arial MT"/>
                <a:cs typeface="Arial MT"/>
              </a:rPr>
              <a:t>record</a:t>
            </a:r>
            <a:r>
              <a:rPr sz="1900" spc="-35" dirty="0">
                <a:latin typeface="Arial MT"/>
                <a:cs typeface="Arial MT"/>
              </a:rPr>
              <a:t> </a:t>
            </a:r>
            <a:r>
              <a:rPr sz="1900" dirty="0">
                <a:latin typeface="Arial MT"/>
                <a:cs typeface="Arial MT"/>
              </a:rPr>
              <a:t>of</a:t>
            </a:r>
            <a:r>
              <a:rPr sz="1900" spc="-55" dirty="0">
                <a:latin typeface="Arial MT"/>
                <a:cs typeface="Arial MT"/>
              </a:rPr>
              <a:t> </a:t>
            </a:r>
            <a:r>
              <a:rPr sz="1900" dirty="0">
                <a:latin typeface="Arial MT"/>
                <a:cs typeface="Arial MT"/>
              </a:rPr>
              <a:t>such</a:t>
            </a:r>
            <a:r>
              <a:rPr sz="1900" spc="-40" dirty="0">
                <a:latin typeface="Arial MT"/>
                <a:cs typeface="Arial MT"/>
              </a:rPr>
              <a:t> </a:t>
            </a:r>
            <a:r>
              <a:rPr sz="1900" dirty="0">
                <a:latin typeface="Arial MT"/>
                <a:cs typeface="Arial MT"/>
              </a:rPr>
              <a:t>an</a:t>
            </a:r>
            <a:r>
              <a:rPr sz="1900" spc="-40" dirty="0">
                <a:latin typeface="Arial MT"/>
                <a:cs typeface="Arial MT"/>
              </a:rPr>
              <a:t> </a:t>
            </a:r>
            <a:r>
              <a:rPr sz="1900" dirty="0">
                <a:latin typeface="Arial MT"/>
                <a:cs typeface="Arial MT"/>
              </a:rPr>
              <a:t>impairment,</a:t>
            </a:r>
            <a:r>
              <a:rPr sz="1900" spc="-20" dirty="0">
                <a:latin typeface="Arial MT"/>
                <a:cs typeface="Arial MT"/>
              </a:rPr>
              <a:t> </a:t>
            </a:r>
            <a:r>
              <a:rPr sz="1900" spc="-35" dirty="0">
                <a:latin typeface="Arial MT"/>
                <a:cs typeface="Arial MT"/>
              </a:rPr>
              <a:t>or </a:t>
            </a:r>
            <a:r>
              <a:rPr sz="1900" dirty="0">
                <a:latin typeface="Arial MT"/>
                <a:cs typeface="Arial MT"/>
              </a:rPr>
              <a:t>is</a:t>
            </a:r>
            <a:r>
              <a:rPr sz="1900" spc="-55" dirty="0">
                <a:latin typeface="Arial MT"/>
                <a:cs typeface="Arial MT"/>
              </a:rPr>
              <a:t> </a:t>
            </a:r>
            <a:r>
              <a:rPr sz="1900" dirty="0">
                <a:latin typeface="Arial MT"/>
                <a:cs typeface="Arial MT"/>
              </a:rPr>
              <a:t>regarded</a:t>
            </a:r>
            <a:r>
              <a:rPr sz="1900" spc="-10" dirty="0">
                <a:latin typeface="Arial MT"/>
                <a:cs typeface="Arial MT"/>
              </a:rPr>
              <a:t> </a:t>
            </a:r>
            <a:r>
              <a:rPr sz="1900" dirty="0">
                <a:latin typeface="Arial MT"/>
                <a:cs typeface="Arial MT"/>
              </a:rPr>
              <a:t>as</a:t>
            </a:r>
            <a:r>
              <a:rPr sz="1900" spc="-55" dirty="0">
                <a:latin typeface="Arial MT"/>
                <a:cs typeface="Arial MT"/>
              </a:rPr>
              <a:t> </a:t>
            </a:r>
            <a:r>
              <a:rPr sz="1900" dirty="0">
                <a:latin typeface="Arial MT"/>
                <a:cs typeface="Arial MT"/>
              </a:rPr>
              <a:t>having</a:t>
            </a:r>
            <a:r>
              <a:rPr sz="1900" spc="-20" dirty="0">
                <a:latin typeface="Arial MT"/>
                <a:cs typeface="Arial MT"/>
              </a:rPr>
              <a:t> </a:t>
            </a:r>
            <a:r>
              <a:rPr sz="1900" dirty="0">
                <a:latin typeface="Arial MT"/>
                <a:cs typeface="Arial MT"/>
              </a:rPr>
              <a:t>such</a:t>
            </a:r>
            <a:r>
              <a:rPr sz="1900" spc="-45" dirty="0">
                <a:latin typeface="Arial MT"/>
                <a:cs typeface="Arial MT"/>
              </a:rPr>
              <a:t> </a:t>
            </a:r>
            <a:r>
              <a:rPr sz="1900" spc="-25" dirty="0">
                <a:latin typeface="Arial MT"/>
                <a:cs typeface="Arial MT"/>
              </a:rPr>
              <a:t>an </a:t>
            </a:r>
            <a:r>
              <a:rPr sz="1900" spc="-10" dirty="0">
                <a:latin typeface="Arial MT"/>
                <a:cs typeface="Arial MT"/>
              </a:rPr>
              <a:t>impairment.</a:t>
            </a:r>
            <a:endParaRPr sz="1900">
              <a:latin typeface="Arial MT"/>
              <a:cs typeface="Arial MT"/>
            </a:endParaRPr>
          </a:p>
          <a:p>
            <a:pPr>
              <a:lnSpc>
                <a:spcPct val="100000"/>
              </a:lnSpc>
              <a:spcBef>
                <a:spcPts val="1800"/>
              </a:spcBef>
            </a:pPr>
            <a:endParaRPr sz="1900">
              <a:latin typeface="Arial MT"/>
              <a:cs typeface="Arial MT"/>
            </a:endParaRPr>
          </a:p>
          <a:p>
            <a:pPr marL="76835" marR="64135" indent="-1905" algn="ctr">
              <a:lnSpc>
                <a:spcPct val="90000"/>
              </a:lnSpc>
            </a:pPr>
            <a:r>
              <a:rPr sz="1900" b="1" dirty="0">
                <a:solidFill>
                  <a:srgbClr val="F47420"/>
                </a:solidFill>
                <a:latin typeface="Arial"/>
                <a:cs typeface="Arial"/>
              </a:rPr>
              <a:t>Major</a:t>
            </a:r>
            <a:r>
              <a:rPr sz="1900" b="1" spc="-60" dirty="0">
                <a:solidFill>
                  <a:srgbClr val="F47420"/>
                </a:solidFill>
                <a:latin typeface="Arial"/>
                <a:cs typeface="Arial"/>
              </a:rPr>
              <a:t> </a:t>
            </a:r>
            <a:r>
              <a:rPr sz="1900" b="1" dirty="0">
                <a:solidFill>
                  <a:srgbClr val="F47420"/>
                </a:solidFill>
                <a:latin typeface="Arial"/>
                <a:cs typeface="Arial"/>
              </a:rPr>
              <a:t>life</a:t>
            </a:r>
            <a:r>
              <a:rPr sz="1900" b="1" spc="-65" dirty="0">
                <a:solidFill>
                  <a:srgbClr val="F47420"/>
                </a:solidFill>
                <a:latin typeface="Arial"/>
                <a:cs typeface="Arial"/>
              </a:rPr>
              <a:t> </a:t>
            </a:r>
            <a:r>
              <a:rPr sz="1900" b="1" dirty="0">
                <a:solidFill>
                  <a:srgbClr val="F47420"/>
                </a:solidFill>
                <a:latin typeface="Arial"/>
                <a:cs typeface="Arial"/>
              </a:rPr>
              <a:t>activity</a:t>
            </a:r>
            <a:r>
              <a:rPr sz="1900" b="1" spc="-5" dirty="0">
                <a:solidFill>
                  <a:srgbClr val="F47420"/>
                </a:solidFill>
                <a:latin typeface="Arial"/>
                <a:cs typeface="Arial"/>
              </a:rPr>
              <a:t> </a:t>
            </a:r>
            <a:r>
              <a:rPr sz="1900" spc="-10" dirty="0">
                <a:latin typeface="Arial MT"/>
                <a:cs typeface="Arial MT"/>
              </a:rPr>
              <a:t>means </a:t>
            </a:r>
            <a:r>
              <a:rPr sz="1900" dirty="0">
                <a:latin typeface="Arial MT"/>
                <a:cs typeface="Arial MT"/>
              </a:rPr>
              <a:t>functions</a:t>
            </a:r>
            <a:r>
              <a:rPr sz="1900" spc="-45" dirty="0">
                <a:latin typeface="Arial MT"/>
                <a:cs typeface="Arial MT"/>
              </a:rPr>
              <a:t> </a:t>
            </a:r>
            <a:r>
              <a:rPr sz="1900" dirty="0">
                <a:latin typeface="Arial MT"/>
                <a:cs typeface="Arial MT"/>
              </a:rPr>
              <a:t>such</a:t>
            </a:r>
            <a:r>
              <a:rPr sz="1900" spc="-50" dirty="0">
                <a:latin typeface="Arial MT"/>
                <a:cs typeface="Arial MT"/>
              </a:rPr>
              <a:t> </a:t>
            </a:r>
            <a:r>
              <a:rPr sz="1900" dirty="0">
                <a:latin typeface="Arial MT"/>
                <a:cs typeface="Arial MT"/>
              </a:rPr>
              <a:t>as</a:t>
            </a:r>
            <a:r>
              <a:rPr sz="1900" spc="-50" dirty="0">
                <a:latin typeface="Arial MT"/>
                <a:cs typeface="Arial MT"/>
              </a:rPr>
              <a:t> </a:t>
            </a:r>
            <a:r>
              <a:rPr sz="1900" dirty="0">
                <a:latin typeface="Arial MT"/>
                <a:cs typeface="Arial MT"/>
              </a:rPr>
              <a:t>caring</a:t>
            </a:r>
            <a:r>
              <a:rPr sz="1900" spc="-35" dirty="0">
                <a:latin typeface="Arial MT"/>
                <a:cs typeface="Arial MT"/>
              </a:rPr>
              <a:t> </a:t>
            </a:r>
            <a:r>
              <a:rPr sz="1900" spc="-25" dirty="0">
                <a:latin typeface="Arial MT"/>
                <a:cs typeface="Arial MT"/>
              </a:rPr>
              <a:t>for </a:t>
            </a:r>
            <a:r>
              <a:rPr sz="1900" dirty="0">
                <a:latin typeface="Arial MT"/>
                <a:cs typeface="Arial MT"/>
              </a:rPr>
              <a:t>one’s</a:t>
            </a:r>
            <a:r>
              <a:rPr sz="1900" spc="-60" dirty="0">
                <a:latin typeface="Arial MT"/>
                <a:cs typeface="Arial MT"/>
              </a:rPr>
              <a:t> </a:t>
            </a:r>
            <a:r>
              <a:rPr sz="1900" dirty="0">
                <a:latin typeface="Arial MT"/>
                <a:cs typeface="Arial MT"/>
              </a:rPr>
              <a:t>self,</a:t>
            </a:r>
            <a:r>
              <a:rPr sz="1900" spc="-80" dirty="0">
                <a:latin typeface="Arial MT"/>
                <a:cs typeface="Arial MT"/>
              </a:rPr>
              <a:t> </a:t>
            </a:r>
            <a:r>
              <a:rPr sz="1900" dirty="0">
                <a:latin typeface="Arial MT"/>
                <a:cs typeface="Arial MT"/>
              </a:rPr>
              <a:t>performing</a:t>
            </a:r>
            <a:r>
              <a:rPr sz="1900" spc="-35" dirty="0">
                <a:latin typeface="Arial MT"/>
                <a:cs typeface="Arial MT"/>
              </a:rPr>
              <a:t> </a:t>
            </a:r>
            <a:r>
              <a:rPr sz="1900" spc="-10" dirty="0">
                <a:latin typeface="Arial MT"/>
                <a:cs typeface="Arial MT"/>
              </a:rPr>
              <a:t>manual </a:t>
            </a:r>
            <a:r>
              <a:rPr sz="1900" dirty="0">
                <a:latin typeface="Arial MT"/>
                <a:cs typeface="Arial MT"/>
              </a:rPr>
              <a:t>tasks,</a:t>
            </a:r>
            <a:r>
              <a:rPr sz="1900" spc="-70" dirty="0">
                <a:latin typeface="Arial MT"/>
                <a:cs typeface="Arial MT"/>
              </a:rPr>
              <a:t> </a:t>
            </a:r>
            <a:r>
              <a:rPr sz="1900" dirty="0">
                <a:latin typeface="Arial MT"/>
                <a:cs typeface="Arial MT"/>
              </a:rPr>
              <a:t>walking,</a:t>
            </a:r>
            <a:r>
              <a:rPr sz="1900" spc="-30" dirty="0">
                <a:latin typeface="Arial MT"/>
                <a:cs typeface="Arial MT"/>
              </a:rPr>
              <a:t> </a:t>
            </a:r>
            <a:r>
              <a:rPr sz="1900" dirty="0">
                <a:latin typeface="Arial MT"/>
                <a:cs typeface="Arial MT"/>
              </a:rPr>
              <a:t>seeing,</a:t>
            </a:r>
            <a:r>
              <a:rPr sz="1900" spc="-45" dirty="0">
                <a:latin typeface="Arial MT"/>
                <a:cs typeface="Arial MT"/>
              </a:rPr>
              <a:t> </a:t>
            </a:r>
            <a:r>
              <a:rPr sz="1900" spc="-10" dirty="0">
                <a:latin typeface="Arial MT"/>
                <a:cs typeface="Arial MT"/>
              </a:rPr>
              <a:t>hearing, </a:t>
            </a:r>
            <a:r>
              <a:rPr sz="1900" dirty="0">
                <a:latin typeface="Arial MT"/>
                <a:cs typeface="Arial MT"/>
              </a:rPr>
              <a:t>speaking,</a:t>
            </a:r>
            <a:r>
              <a:rPr sz="1900" spc="-75" dirty="0">
                <a:latin typeface="Arial MT"/>
                <a:cs typeface="Arial MT"/>
              </a:rPr>
              <a:t> </a:t>
            </a:r>
            <a:r>
              <a:rPr sz="1900" dirty="0">
                <a:latin typeface="Arial MT"/>
                <a:cs typeface="Arial MT"/>
              </a:rPr>
              <a:t>breathing,</a:t>
            </a:r>
            <a:r>
              <a:rPr sz="1900" spc="-70" dirty="0">
                <a:latin typeface="Arial MT"/>
                <a:cs typeface="Arial MT"/>
              </a:rPr>
              <a:t> </a:t>
            </a:r>
            <a:r>
              <a:rPr sz="1900" spc="-10" dirty="0">
                <a:latin typeface="Arial MT"/>
                <a:cs typeface="Arial MT"/>
              </a:rPr>
              <a:t>learning </a:t>
            </a:r>
            <a:r>
              <a:rPr sz="1900" dirty="0">
                <a:latin typeface="Arial MT"/>
                <a:cs typeface="Arial MT"/>
              </a:rPr>
              <a:t>and</a:t>
            </a:r>
            <a:r>
              <a:rPr sz="1900" spc="-30" dirty="0">
                <a:latin typeface="Arial MT"/>
                <a:cs typeface="Arial MT"/>
              </a:rPr>
              <a:t> </a:t>
            </a:r>
            <a:r>
              <a:rPr sz="1900" spc="-10" dirty="0">
                <a:latin typeface="Arial MT"/>
                <a:cs typeface="Arial MT"/>
              </a:rPr>
              <a:t>working.</a:t>
            </a:r>
            <a:endParaRPr sz="1900">
              <a:latin typeface="Arial MT"/>
              <a:cs typeface="Arial MT"/>
            </a:endParaRPr>
          </a:p>
        </p:txBody>
      </p:sp>
      <p:pic>
        <p:nvPicPr>
          <p:cNvPr id="5" name="object 5"/>
          <p:cNvPicPr/>
          <p:nvPr/>
        </p:nvPicPr>
        <p:blipFill>
          <a:blip r:embed="rId4" cstate="print"/>
          <a:stretch>
            <a:fillRect/>
          </a:stretch>
        </p:blipFill>
        <p:spPr>
          <a:xfrm>
            <a:off x="5615296" y="2119230"/>
            <a:ext cx="3371392" cy="3375442"/>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9143999" cy="6857999"/>
          </a:xfrm>
          <a:prstGeom prst="rect">
            <a:avLst/>
          </a:prstGeom>
        </p:spPr>
      </p:pic>
      <p:sp>
        <p:nvSpPr>
          <p:cNvPr id="3" name="object 3"/>
          <p:cNvSpPr txBox="1">
            <a:spLocks noGrp="1"/>
          </p:cNvSpPr>
          <p:nvPr>
            <p:ph type="title"/>
          </p:nvPr>
        </p:nvSpPr>
        <p:spPr>
          <a:xfrm>
            <a:off x="4936616" y="434086"/>
            <a:ext cx="2553970" cy="953135"/>
          </a:xfrm>
          <a:prstGeom prst="rect">
            <a:avLst/>
          </a:prstGeom>
        </p:spPr>
        <p:txBody>
          <a:bodyPr vert="horz" wrap="square" lIns="0" tIns="67945" rIns="0" bIns="0" rtlCol="0">
            <a:spAutoFit/>
          </a:bodyPr>
          <a:lstStyle/>
          <a:p>
            <a:pPr marL="12700" marR="5080">
              <a:lnSpc>
                <a:spcPts val="3460"/>
              </a:lnSpc>
              <a:spcBef>
                <a:spcPts val="535"/>
              </a:spcBef>
            </a:pPr>
            <a:r>
              <a:rPr sz="3200" dirty="0">
                <a:solidFill>
                  <a:srgbClr val="FFFFFF"/>
                </a:solidFill>
              </a:rPr>
              <a:t>Persons</a:t>
            </a:r>
            <a:r>
              <a:rPr sz="3200" spc="-75" dirty="0">
                <a:solidFill>
                  <a:srgbClr val="FFFFFF"/>
                </a:solidFill>
              </a:rPr>
              <a:t> </a:t>
            </a:r>
            <a:r>
              <a:rPr sz="3200" spc="-20" dirty="0">
                <a:solidFill>
                  <a:srgbClr val="FFFFFF"/>
                </a:solidFill>
              </a:rPr>
              <a:t>with </a:t>
            </a:r>
            <a:r>
              <a:rPr sz="3200" spc="-10" dirty="0">
                <a:solidFill>
                  <a:srgbClr val="FFFFFF"/>
                </a:solidFill>
              </a:rPr>
              <a:t>Disabilities</a:t>
            </a:r>
            <a:endParaRPr sz="3200"/>
          </a:p>
        </p:txBody>
      </p:sp>
      <p:sp>
        <p:nvSpPr>
          <p:cNvPr id="4" name="object 4"/>
          <p:cNvSpPr txBox="1"/>
          <p:nvPr/>
        </p:nvSpPr>
        <p:spPr>
          <a:xfrm>
            <a:off x="4599559" y="1556461"/>
            <a:ext cx="3760470" cy="4928235"/>
          </a:xfrm>
          <a:prstGeom prst="rect">
            <a:avLst/>
          </a:prstGeom>
        </p:spPr>
        <p:txBody>
          <a:bodyPr vert="horz" wrap="square" lIns="0" tIns="49530" rIns="0" bIns="0" rtlCol="0">
            <a:spAutoFit/>
          </a:bodyPr>
          <a:lstStyle/>
          <a:p>
            <a:pPr marL="240029" marR="5080" indent="-227329">
              <a:lnSpc>
                <a:spcPct val="90000"/>
              </a:lnSpc>
              <a:spcBef>
                <a:spcPts val="390"/>
              </a:spcBef>
              <a:buChar char="•"/>
              <a:tabLst>
                <a:tab pos="241300" algn="l"/>
              </a:tabLst>
            </a:pPr>
            <a:r>
              <a:rPr sz="2400" spc="-10" dirty="0">
                <a:solidFill>
                  <a:srgbClr val="FFFFFF"/>
                </a:solidFill>
                <a:latin typeface="Arial MT"/>
                <a:cs typeface="Arial MT"/>
              </a:rPr>
              <a:t>Reasonable 	accommodations </a:t>
            </a:r>
            <a:r>
              <a:rPr sz="2400" dirty="0">
                <a:solidFill>
                  <a:srgbClr val="FFFFFF"/>
                </a:solidFill>
                <a:latin typeface="Arial MT"/>
                <a:cs typeface="Arial MT"/>
              </a:rPr>
              <a:t>that</a:t>
            </a:r>
            <a:r>
              <a:rPr sz="2400" spc="-35" dirty="0">
                <a:solidFill>
                  <a:srgbClr val="FFFFFF"/>
                </a:solidFill>
                <a:latin typeface="Arial MT"/>
                <a:cs typeface="Arial MT"/>
              </a:rPr>
              <a:t> </a:t>
            </a:r>
            <a:r>
              <a:rPr sz="2400" spc="-25" dirty="0">
                <a:solidFill>
                  <a:srgbClr val="FFFFFF"/>
                </a:solidFill>
                <a:latin typeface="Arial MT"/>
                <a:cs typeface="Arial MT"/>
              </a:rPr>
              <a:t>do 	</a:t>
            </a:r>
            <a:r>
              <a:rPr sz="2400" dirty="0">
                <a:solidFill>
                  <a:srgbClr val="FFFFFF"/>
                </a:solidFill>
                <a:latin typeface="Arial MT"/>
                <a:cs typeface="Arial MT"/>
              </a:rPr>
              <a:t>not</a:t>
            </a:r>
            <a:r>
              <a:rPr sz="2400" spc="-80" dirty="0">
                <a:solidFill>
                  <a:srgbClr val="FFFFFF"/>
                </a:solidFill>
                <a:latin typeface="Arial MT"/>
                <a:cs typeface="Arial MT"/>
              </a:rPr>
              <a:t> </a:t>
            </a:r>
            <a:r>
              <a:rPr sz="2400" dirty="0">
                <a:solidFill>
                  <a:srgbClr val="FFFFFF"/>
                </a:solidFill>
                <a:latin typeface="Arial MT"/>
                <a:cs typeface="Arial MT"/>
              </a:rPr>
              <a:t>cause</a:t>
            </a:r>
            <a:r>
              <a:rPr sz="2400" spc="-65" dirty="0">
                <a:solidFill>
                  <a:srgbClr val="FFFFFF"/>
                </a:solidFill>
                <a:latin typeface="Arial MT"/>
                <a:cs typeface="Arial MT"/>
              </a:rPr>
              <a:t> </a:t>
            </a:r>
            <a:r>
              <a:rPr sz="2400" dirty="0">
                <a:solidFill>
                  <a:srgbClr val="FFFFFF"/>
                </a:solidFill>
                <a:latin typeface="Arial MT"/>
                <a:cs typeface="Arial MT"/>
              </a:rPr>
              <a:t>undue</a:t>
            </a:r>
            <a:r>
              <a:rPr sz="2400" spc="-65" dirty="0">
                <a:solidFill>
                  <a:srgbClr val="FFFFFF"/>
                </a:solidFill>
                <a:latin typeface="Arial MT"/>
                <a:cs typeface="Arial MT"/>
              </a:rPr>
              <a:t> </a:t>
            </a:r>
            <a:r>
              <a:rPr sz="2400" spc="-10" dirty="0">
                <a:solidFill>
                  <a:srgbClr val="FFFFFF"/>
                </a:solidFill>
                <a:latin typeface="Arial MT"/>
                <a:cs typeface="Arial MT"/>
              </a:rPr>
              <a:t>hardship 	</a:t>
            </a:r>
            <a:r>
              <a:rPr sz="2400" dirty="0">
                <a:solidFill>
                  <a:srgbClr val="FFFFFF"/>
                </a:solidFill>
                <a:latin typeface="Arial MT"/>
                <a:cs typeface="Arial MT"/>
              </a:rPr>
              <a:t>must</a:t>
            </a:r>
            <a:r>
              <a:rPr sz="2400" spc="-15" dirty="0">
                <a:solidFill>
                  <a:srgbClr val="FFFFFF"/>
                </a:solidFill>
                <a:latin typeface="Arial MT"/>
                <a:cs typeface="Arial MT"/>
              </a:rPr>
              <a:t> </a:t>
            </a:r>
            <a:r>
              <a:rPr sz="2400" dirty="0">
                <a:solidFill>
                  <a:srgbClr val="FFFFFF"/>
                </a:solidFill>
                <a:latin typeface="Arial MT"/>
                <a:cs typeface="Arial MT"/>
              </a:rPr>
              <a:t>be</a:t>
            </a:r>
            <a:r>
              <a:rPr sz="2400" spc="-20" dirty="0">
                <a:solidFill>
                  <a:srgbClr val="FFFFFF"/>
                </a:solidFill>
                <a:latin typeface="Arial MT"/>
                <a:cs typeface="Arial MT"/>
              </a:rPr>
              <a:t> </a:t>
            </a:r>
            <a:r>
              <a:rPr sz="2400" spc="-10" dirty="0">
                <a:solidFill>
                  <a:srgbClr val="FFFFFF"/>
                </a:solidFill>
                <a:latin typeface="Arial MT"/>
                <a:cs typeface="Arial MT"/>
              </a:rPr>
              <a:t>provided.</a:t>
            </a:r>
            <a:endParaRPr sz="2400">
              <a:latin typeface="Arial MT"/>
              <a:cs typeface="Arial MT"/>
            </a:endParaRPr>
          </a:p>
          <a:p>
            <a:pPr marL="240029" marR="497205" indent="-227329">
              <a:lnSpc>
                <a:spcPts val="2590"/>
              </a:lnSpc>
              <a:spcBef>
                <a:spcPts val="615"/>
              </a:spcBef>
              <a:buChar char="•"/>
              <a:tabLst>
                <a:tab pos="241300" algn="l"/>
              </a:tabLst>
            </a:pPr>
            <a:r>
              <a:rPr sz="2400" dirty="0">
                <a:solidFill>
                  <a:srgbClr val="FFFFFF"/>
                </a:solidFill>
                <a:latin typeface="Arial MT"/>
                <a:cs typeface="Arial MT"/>
              </a:rPr>
              <a:t>A</a:t>
            </a:r>
            <a:r>
              <a:rPr sz="2400" spc="-170" dirty="0">
                <a:solidFill>
                  <a:srgbClr val="FFFFFF"/>
                </a:solidFill>
                <a:latin typeface="Arial MT"/>
                <a:cs typeface="Arial MT"/>
              </a:rPr>
              <a:t> </a:t>
            </a:r>
            <a:r>
              <a:rPr sz="2400" dirty="0">
                <a:solidFill>
                  <a:srgbClr val="FFFFFF"/>
                </a:solidFill>
                <a:latin typeface="Arial MT"/>
                <a:cs typeface="Arial MT"/>
              </a:rPr>
              <a:t>handicap</a:t>
            </a:r>
            <a:r>
              <a:rPr sz="2400" spc="-85" dirty="0">
                <a:solidFill>
                  <a:srgbClr val="FFFFFF"/>
                </a:solidFill>
                <a:latin typeface="Arial MT"/>
                <a:cs typeface="Arial MT"/>
              </a:rPr>
              <a:t> </a:t>
            </a:r>
            <a:r>
              <a:rPr sz="2400" spc="-10" dirty="0">
                <a:solidFill>
                  <a:srgbClr val="FFFFFF"/>
                </a:solidFill>
                <a:latin typeface="Arial MT"/>
                <a:cs typeface="Arial MT"/>
              </a:rPr>
              <a:t>accessible 	</a:t>
            </a:r>
            <a:r>
              <a:rPr sz="2400" dirty="0">
                <a:solidFill>
                  <a:srgbClr val="FFFFFF"/>
                </a:solidFill>
                <a:latin typeface="Arial MT"/>
                <a:cs typeface="Arial MT"/>
              </a:rPr>
              <a:t>facility</a:t>
            </a:r>
            <a:r>
              <a:rPr sz="2400" spc="-85" dirty="0">
                <a:solidFill>
                  <a:srgbClr val="FFFFFF"/>
                </a:solidFill>
                <a:latin typeface="Arial MT"/>
                <a:cs typeface="Arial MT"/>
              </a:rPr>
              <a:t> </a:t>
            </a:r>
            <a:r>
              <a:rPr sz="2400" spc="-10" dirty="0">
                <a:solidFill>
                  <a:srgbClr val="FFFFFF"/>
                </a:solidFill>
                <a:latin typeface="Arial MT"/>
                <a:cs typeface="Arial MT"/>
              </a:rPr>
              <a:t>considers:</a:t>
            </a:r>
            <a:endParaRPr sz="2400">
              <a:latin typeface="Arial MT"/>
              <a:cs typeface="Arial MT"/>
            </a:endParaRPr>
          </a:p>
          <a:p>
            <a:pPr marL="640715" lvl="1" indent="-227329">
              <a:lnSpc>
                <a:spcPct val="100000"/>
              </a:lnSpc>
              <a:spcBef>
                <a:spcPts val="254"/>
              </a:spcBef>
              <a:buClr>
                <a:srgbClr val="F5C817"/>
              </a:buClr>
              <a:buChar char="•"/>
              <a:tabLst>
                <a:tab pos="640715" algn="l"/>
              </a:tabLst>
            </a:pPr>
            <a:r>
              <a:rPr sz="2400" dirty="0">
                <a:solidFill>
                  <a:srgbClr val="FFFFFF"/>
                </a:solidFill>
                <a:latin typeface="Arial MT"/>
                <a:cs typeface="Arial MT"/>
              </a:rPr>
              <a:t>Parking</a:t>
            </a:r>
            <a:r>
              <a:rPr sz="2400" spc="-114" dirty="0">
                <a:solidFill>
                  <a:srgbClr val="FFFFFF"/>
                </a:solidFill>
                <a:latin typeface="Arial MT"/>
                <a:cs typeface="Arial MT"/>
              </a:rPr>
              <a:t> </a:t>
            </a:r>
            <a:r>
              <a:rPr sz="2400" spc="-25" dirty="0">
                <a:solidFill>
                  <a:srgbClr val="FFFFFF"/>
                </a:solidFill>
                <a:latin typeface="Arial MT"/>
                <a:cs typeface="Arial MT"/>
              </a:rPr>
              <a:t>lot</a:t>
            </a:r>
            <a:endParaRPr sz="2400">
              <a:latin typeface="Arial MT"/>
              <a:cs typeface="Arial MT"/>
            </a:endParaRPr>
          </a:p>
          <a:p>
            <a:pPr marL="640715" lvl="1" indent="-227329">
              <a:lnSpc>
                <a:spcPct val="100000"/>
              </a:lnSpc>
              <a:spcBef>
                <a:spcPts val="285"/>
              </a:spcBef>
              <a:buClr>
                <a:srgbClr val="F5C817"/>
              </a:buClr>
              <a:buChar char="•"/>
              <a:tabLst>
                <a:tab pos="640715" algn="l"/>
              </a:tabLst>
            </a:pPr>
            <a:r>
              <a:rPr sz="2400" spc="-10" dirty="0">
                <a:solidFill>
                  <a:srgbClr val="FFFFFF"/>
                </a:solidFill>
                <a:latin typeface="Arial MT"/>
                <a:cs typeface="Arial MT"/>
              </a:rPr>
              <a:t>Entrances</a:t>
            </a:r>
            <a:endParaRPr sz="2400">
              <a:latin typeface="Arial MT"/>
              <a:cs typeface="Arial MT"/>
            </a:endParaRPr>
          </a:p>
          <a:p>
            <a:pPr marL="640715" lvl="1" indent="-227329">
              <a:lnSpc>
                <a:spcPct val="100000"/>
              </a:lnSpc>
              <a:spcBef>
                <a:spcPts val="295"/>
              </a:spcBef>
              <a:buClr>
                <a:srgbClr val="F5C817"/>
              </a:buClr>
              <a:buChar char="•"/>
              <a:tabLst>
                <a:tab pos="640715" algn="l"/>
              </a:tabLst>
            </a:pPr>
            <a:r>
              <a:rPr sz="2400" spc="-10" dirty="0">
                <a:solidFill>
                  <a:srgbClr val="FFFFFF"/>
                </a:solidFill>
                <a:latin typeface="Arial MT"/>
                <a:cs typeface="Arial MT"/>
              </a:rPr>
              <a:t>Exits</a:t>
            </a:r>
            <a:endParaRPr sz="2400">
              <a:latin typeface="Arial MT"/>
              <a:cs typeface="Arial MT"/>
            </a:endParaRPr>
          </a:p>
          <a:p>
            <a:pPr marL="640715" lvl="1" indent="-227329">
              <a:lnSpc>
                <a:spcPct val="100000"/>
              </a:lnSpc>
              <a:spcBef>
                <a:spcPts val="285"/>
              </a:spcBef>
              <a:buClr>
                <a:srgbClr val="F5C817"/>
              </a:buClr>
              <a:buChar char="•"/>
              <a:tabLst>
                <a:tab pos="640715" algn="l"/>
              </a:tabLst>
            </a:pPr>
            <a:r>
              <a:rPr sz="2400" spc="-10" dirty="0">
                <a:solidFill>
                  <a:srgbClr val="FFFFFF"/>
                </a:solidFill>
                <a:latin typeface="Arial MT"/>
                <a:cs typeface="Arial MT"/>
              </a:rPr>
              <a:t>Hallways</a:t>
            </a:r>
            <a:endParaRPr sz="2400">
              <a:latin typeface="Arial MT"/>
              <a:cs typeface="Arial MT"/>
            </a:endParaRPr>
          </a:p>
          <a:p>
            <a:pPr marL="640715" lvl="1" indent="-227329">
              <a:lnSpc>
                <a:spcPct val="100000"/>
              </a:lnSpc>
              <a:spcBef>
                <a:spcPts val="290"/>
              </a:spcBef>
              <a:buClr>
                <a:srgbClr val="F5C817"/>
              </a:buClr>
              <a:buChar char="•"/>
              <a:tabLst>
                <a:tab pos="640715" algn="l"/>
              </a:tabLst>
            </a:pPr>
            <a:r>
              <a:rPr sz="2400" spc="-10" dirty="0">
                <a:solidFill>
                  <a:srgbClr val="FFFFFF"/>
                </a:solidFill>
                <a:latin typeface="Arial MT"/>
                <a:cs typeface="Arial MT"/>
              </a:rPr>
              <a:t>Elevators</a:t>
            </a:r>
            <a:endParaRPr sz="2400">
              <a:latin typeface="Arial MT"/>
              <a:cs typeface="Arial MT"/>
            </a:endParaRPr>
          </a:p>
          <a:p>
            <a:pPr marL="640715" lvl="1" indent="-227329">
              <a:lnSpc>
                <a:spcPct val="100000"/>
              </a:lnSpc>
              <a:spcBef>
                <a:spcPts val="290"/>
              </a:spcBef>
              <a:buClr>
                <a:srgbClr val="F5C817"/>
              </a:buClr>
              <a:buChar char="•"/>
              <a:tabLst>
                <a:tab pos="640715" algn="l"/>
              </a:tabLst>
            </a:pPr>
            <a:r>
              <a:rPr sz="2400" spc="-10" dirty="0">
                <a:solidFill>
                  <a:srgbClr val="FFFFFF"/>
                </a:solidFill>
                <a:latin typeface="Arial MT"/>
                <a:cs typeface="Arial MT"/>
              </a:rPr>
              <a:t>Restrooms</a:t>
            </a:r>
            <a:endParaRPr sz="2400">
              <a:latin typeface="Arial MT"/>
              <a:cs typeface="Arial MT"/>
            </a:endParaRPr>
          </a:p>
          <a:p>
            <a:pPr marL="640715" lvl="1" indent="-227329">
              <a:lnSpc>
                <a:spcPct val="100000"/>
              </a:lnSpc>
              <a:spcBef>
                <a:spcPts val="285"/>
              </a:spcBef>
              <a:buClr>
                <a:srgbClr val="F5C817"/>
              </a:buClr>
              <a:buChar char="•"/>
              <a:tabLst>
                <a:tab pos="640715" algn="l"/>
              </a:tabLst>
            </a:pPr>
            <a:r>
              <a:rPr sz="2400" dirty="0">
                <a:solidFill>
                  <a:srgbClr val="FFFFFF"/>
                </a:solidFill>
                <a:latin typeface="Arial MT"/>
                <a:cs typeface="Arial MT"/>
              </a:rPr>
              <a:t>Braille</a:t>
            </a:r>
            <a:r>
              <a:rPr sz="2400" spc="-95" dirty="0">
                <a:solidFill>
                  <a:srgbClr val="FFFFFF"/>
                </a:solidFill>
                <a:latin typeface="Arial MT"/>
                <a:cs typeface="Arial MT"/>
              </a:rPr>
              <a:t> </a:t>
            </a:r>
            <a:r>
              <a:rPr sz="2400" spc="-10" dirty="0">
                <a:solidFill>
                  <a:srgbClr val="FFFFFF"/>
                </a:solidFill>
                <a:latin typeface="Arial MT"/>
                <a:cs typeface="Arial MT"/>
              </a:rPr>
              <a:t>signage</a:t>
            </a:r>
            <a:endParaRPr sz="2400">
              <a:latin typeface="Arial MT"/>
              <a:cs typeface="Arial MT"/>
            </a:endParaRPr>
          </a:p>
        </p:txBody>
      </p:sp>
      <p:pic>
        <p:nvPicPr>
          <p:cNvPr id="5" name="object 5"/>
          <p:cNvPicPr/>
          <p:nvPr/>
        </p:nvPicPr>
        <p:blipFill>
          <a:blip r:embed="rId4" cstate="print"/>
          <a:stretch>
            <a:fillRect/>
          </a:stretch>
        </p:blipFill>
        <p:spPr>
          <a:xfrm>
            <a:off x="1110996" y="1005839"/>
            <a:ext cx="3006852" cy="51816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9144000" cy="6857999"/>
          </a:xfrm>
          <a:prstGeom prst="rect">
            <a:avLst/>
          </a:prstGeom>
        </p:spPr>
      </p:pic>
      <p:sp>
        <p:nvSpPr>
          <p:cNvPr id="3" name="object 3"/>
          <p:cNvSpPr txBox="1">
            <a:spLocks noGrp="1"/>
          </p:cNvSpPr>
          <p:nvPr>
            <p:ph type="title"/>
          </p:nvPr>
        </p:nvSpPr>
        <p:spPr>
          <a:prstGeom prst="rect">
            <a:avLst/>
          </a:prstGeom>
        </p:spPr>
        <p:txBody>
          <a:bodyPr vert="horz" wrap="square" lIns="0" tIns="268097" rIns="0" bIns="0" rtlCol="0">
            <a:spAutoFit/>
          </a:bodyPr>
          <a:lstStyle/>
          <a:p>
            <a:pPr marL="15240">
              <a:lnSpc>
                <a:spcPct val="100000"/>
              </a:lnSpc>
              <a:spcBef>
                <a:spcPts val="105"/>
              </a:spcBef>
            </a:pPr>
            <a:r>
              <a:rPr sz="3500" dirty="0">
                <a:solidFill>
                  <a:srgbClr val="FFFFFF"/>
                </a:solidFill>
              </a:rPr>
              <a:t>Persons</a:t>
            </a:r>
            <a:r>
              <a:rPr sz="3500" spc="-15" dirty="0">
                <a:solidFill>
                  <a:srgbClr val="FFFFFF"/>
                </a:solidFill>
              </a:rPr>
              <a:t> </a:t>
            </a:r>
            <a:r>
              <a:rPr sz="3500" dirty="0">
                <a:solidFill>
                  <a:srgbClr val="FFFFFF"/>
                </a:solidFill>
              </a:rPr>
              <a:t>with</a:t>
            </a:r>
            <a:r>
              <a:rPr sz="3500" spc="-15" dirty="0">
                <a:solidFill>
                  <a:srgbClr val="FFFFFF"/>
                </a:solidFill>
              </a:rPr>
              <a:t> </a:t>
            </a:r>
            <a:r>
              <a:rPr sz="3500" spc="-10" dirty="0">
                <a:solidFill>
                  <a:srgbClr val="FFFFFF"/>
                </a:solidFill>
              </a:rPr>
              <a:t>Disabilities</a:t>
            </a:r>
            <a:endParaRPr sz="3500"/>
          </a:p>
        </p:txBody>
      </p:sp>
      <p:sp>
        <p:nvSpPr>
          <p:cNvPr id="4" name="object 4"/>
          <p:cNvSpPr txBox="1"/>
          <p:nvPr/>
        </p:nvSpPr>
        <p:spPr>
          <a:xfrm>
            <a:off x="4005834" y="1976754"/>
            <a:ext cx="4031615" cy="3780790"/>
          </a:xfrm>
          <a:prstGeom prst="rect">
            <a:avLst/>
          </a:prstGeom>
        </p:spPr>
        <p:txBody>
          <a:bodyPr vert="horz" wrap="square" lIns="0" tIns="60960" rIns="0" bIns="0" rtlCol="0">
            <a:spAutoFit/>
          </a:bodyPr>
          <a:lstStyle/>
          <a:p>
            <a:pPr marL="240029" marR="5080" indent="-227329">
              <a:lnSpc>
                <a:spcPts val="3020"/>
              </a:lnSpc>
              <a:spcBef>
                <a:spcPts val="480"/>
              </a:spcBef>
              <a:buChar char="•"/>
              <a:tabLst>
                <a:tab pos="241300" algn="l"/>
              </a:tabLst>
            </a:pPr>
            <a:r>
              <a:rPr sz="2800" dirty="0">
                <a:solidFill>
                  <a:srgbClr val="FFFFFF"/>
                </a:solidFill>
                <a:latin typeface="Arial MT"/>
                <a:cs typeface="Arial MT"/>
              </a:rPr>
              <a:t>Always</a:t>
            </a:r>
            <a:r>
              <a:rPr sz="2800" spc="-70" dirty="0">
                <a:solidFill>
                  <a:srgbClr val="FFFFFF"/>
                </a:solidFill>
                <a:latin typeface="Arial MT"/>
                <a:cs typeface="Arial MT"/>
              </a:rPr>
              <a:t> </a:t>
            </a:r>
            <a:r>
              <a:rPr sz="2800" dirty="0">
                <a:solidFill>
                  <a:srgbClr val="FFFFFF"/>
                </a:solidFill>
                <a:latin typeface="Arial MT"/>
                <a:cs typeface="Arial MT"/>
              </a:rPr>
              <a:t>have</a:t>
            </a:r>
            <a:r>
              <a:rPr sz="2800" spc="-65" dirty="0">
                <a:solidFill>
                  <a:srgbClr val="FFFFFF"/>
                </a:solidFill>
                <a:latin typeface="Arial MT"/>
                <a:cs typeface="Arial MT"/>
              </a:rPr>
              <a:t> </a:t>
            </a:r>
            <a:r>
              <a:rPr sz="2800" spc="-10" dirty="0">
                <a:solidFill>
                  <a:srgbClr val="FFFFFF"/>
                </a:solidFill>
                <a:latin typeface="Arial MT"/>
                <a:cs typeface="Arial MT"/>
              </a:rPr>
              <a:t>assistance 	</a:t>
            </a:r>
            <a:r>
              <a:rPr sz="2800" dirty="0">
                <a:solidFill>
                  <a:srgbClr val="FFFFFF"/>
                </a:solidFill>
                <a:latin typeface="Arial MT"/>
                <a:cs typeface="Arial MT"/>
              </a:rPr>
              <a:t>available</a:t>
            </a:r>
            <a:r>
              <a:rPr sz="2800" spc="-55" dirty="0">
                <a:solidFill>
                  <a:srgbClr val="FFFFFF"/>
                </a:solidFill>
                <a:latin typeface="Arial MT"/>
                <a:cs typeface="Arial MT"/>
              </a:rPr>
              <a:t> </a:t>
            </a:r>
            <a:r>
              <a:rPr sz="2800" dirty="0">
                <a:solidFill>
                  <a:srgbClr val="FFFFFF"/>
                </a:solidFill>
                <a:latin typeface="Arial MT"/>
                <a:cs typeface="Arial MT"/>
              </a:rPr>
              <a:t>for</a:t>
            </a:r>
            <a:r>
              <a:rPr sz="2800" spc="-70" dirty="0">
                <a:solidFill>
                  <a:srgbClr val="FFFFFF"/>
                </a:solidFill>
                <a:latin typeface="Arial MT"/>
                <a:cs typeface="Arial MT"/>
              </a:rPr>
              <a:t> </a:t>
            </a:r>
            <a:r>
              <a:rPr sz="2800" spc="-10" dirty="0">
                <a:solidFill>
                  <a:srgbClr val="FFFFFF"/>
                </a:solidFill>
                <a:latin typeface="Arial MT"/>
                <a:cs typeface="Arial MT"/>
              </a:rPr>
              <a:t>people</a:t>
            </a:r>
            <a:r>
              <a:rPr sz="2800" spc="700" dirty="0">
                <a:solidFill>
                  <a:srgbClr val="FFFFFF"/>
                </a:solidFill>
                <a:latin typeface="Arial MT"/>
                <a:cs typeface="Arial MT"/>
              </a:rPr>
              <a:t> 	</a:t>
            </a:r>
            <a:r>
              <a:rPr sz="2800" dirty="0">
                <a:solidFill>
                  <a:srgbClr val="FFFFFF"/>
                </a:solidFill>
                <a:latin typeface="Arial MT"/>
                <a:cs typeface="Arial MT"/>
              </a:rPr>
              <a:t>with</a:t>
            </a:r>
            <a:r>
              <a:rPr sz="2800" spc="-65" dirty="0">
                <a:solidFill>
                  <a:srgbClr val="FFFFFF"/>
                </a:solidFill>
                <a:latin typeface="Arial MT"/>
                <a:cs typeface="Arial MT"/>
              </a:rPr>
              <a:t> </a:t>
            </a:r>
            <a:r>
              <a:rPr sz="2800" spc="-10" dirty="0">
                <a:solidFill>
                  <a:srgbClr val="FFFFFF"/>
                </a:solidFill>
                <a:latin typeface="Arial MT"/>
                <a:cs typeface="Arial MT"/>
              </a:rPr>
              <a:t>disabilities</a:t>
            </a:r>
            <a:endParaRPr sz="2800">
              <a:latin typeface="Arial MT"/>
              <a:cs typeface="Arial MT"/>
            </a:endParaRPr>
          </a:p>
          <a:p>
            <a:pPr marL="240029" marR="835660" indent="-227329">
              <a:lnSpc>
                <a:spcPts val="3020"/>
              </a:lnSpc>
              <a:spcBef>
                <a:spcPts val="685"/>
              </a:spcBef>
              <a:buChar char="•"/>
              <a:tabLst>
                <a:tab pos="241300" algn="l"/>
              </a:tabLst>
            </a:pPr>
            <a:r>
              <a:rPr sz="2800" dirty="0">
                <a:solidFill>
                  <a:srgbClr val="FFFFFF"/>
                </a:solidFill>
                <a:latin typeface="Arial MT"/>
                <a:cs typeface="Arial MT"/>
              </a:rPr>
              <a:t>Provide</a:t>
            </a:r>
            <a:r>
              <a:rPr sz="2800" spc="-100" dirty="0">
                <a:solidFill>
                  <a:srgbClr val="FFFFFF"/>
                </a:solidFill>
                <a:latin typeface="Arial MT"/>
                <a:cs typeface="Arial MT"/>
              </a:rPr>
              <a:t> </a:t>
            </a:r>
            <a:r>
              <a:rPr sz="2800" spc="-10" dirty="0">
                <a:solidFill>
                  <a:srgbClr val="FFFFFF"/>
                </a:solidFill>
                <a:latin typeface="Arial MT"/>
                <a:cs typeface="Arial MT"/>
              </a:rPr>
              <a:t>alternative 	</a:t>
            </a:r>
            <a:r>
              <a:rPr sz="2800" dirty="0">
                <a:solidFill>
                  <a:srgbClr val="FFFFFF"/>
                </a:solidFill>
                <a:latin typeface="Arial MT"/>
                <a:cs typeface="Arial MT"/>
              </a:rPr>
              <a:t>arrangements</a:t>
            </a:r>
            <a:r>
              <a:rPr sz="2800" spc="-120" dirty="0">
                <a:solidFill>
                  <a:srgbClr val="FFFFFF"/>
                </a:solidFill>
                <a:latin typeface="Arial MT"/>
                <a:cs typeface="Arial MT"/>
              </a:rPr>
              <a:t> </a:t>
            </a:r>
            <a:r>
              <a:rPr sz="2800" spc="-25" dirty="0">
                <a:solidFill>
                  <a:srgbClr val="FFFFFF"/>
                </a:solidFill>
                <a:latin typeface="Arial MT"/>
                <a:cs typeface="Arial MT"/>
              </a:rPr>
              <a:t>for 	</a:t>
            </a:r>
            <a:r>
              <a:rPr sz="2800" spc="-10" dirty="0">
                <a:solidFill>
                  <a:srgbClr val="FFFFFF"/>
                </a:solidFill>
                <a:latin typeface="Arial MT"/>
                <a:cs typeface="Arial MT"/>
              </a:rPr>
              <a:t>service</a:t>
            </a:r>
            <a:endParaRPr sz="2800">
              <a:latin typeface="Arial MT"/>
              <a:cs typeface="Arial MT"/>
            </a:endParaRPr>
          </a:p>
          <a:p>
            <a:pPr marL="240029" marR="1508125" indent="-227329">
              <a:lnSpc>
                <a:spcPts val="3020"/>
              </a:lnSpc>
              <a:spcBef>
                <a:spcPts val="685"/>
              </a:spcBef>
              <a:buChar char="•"/>
              <a:tabLst>
                <a:tab pos="241300" algn="l"/>
              </a:tabLst>
            </a:pPr>
            <a:r>
              <a:rPr sz="2800" dirty="0">
                <a:solidFill>
                  <a:srgbClr val="FFFFFF"/>
                </a:solidFill>
                <a:latin typeface="Arial MT"/>
                <a:cs typeface="Arial MT"/>
              </a:rPr>
              <a:t>Sign</a:t>
            </a:r>
            <a:r>
              <a:rPr sz="2800" spc="-75" dirty="0">
                <a:solidFill>
                  <a:srgbClr val="FFFFFF"/>
                </a:solidFill>
                <a:latin typeface="Arial MT"/>
                <a:cs typeface="Arial MT"/>
              </a:rPr>
              <a:t> </a:t>
            </a:r>
            <a:r>
              <a:rPr sz="2800" spc="-10" dirty="0">
                <a:solidFill>
                  <a:srgbClr val="FFFFFF"/>
                </a:solidFill>
                <a:latin typeface="Arial MT"/>
                <a:cs typeface="Arial MT"/>
              </a:rPr>
              <a:t>language 	interpreters</a:t>
            </a:r>
            <a:endParaRPr sz="2800">
              <a:latin typeface="Arial MT"/>
              <a:cs typeface="Arial MT"/>
            </a:endParaRPr>
          </a:p>
          <a:p>
            <a:pPr marL="240029" indent="-227329">
              <a:lnSpc>
                <a:spcPct val="100000"/>
              </a:lnSpc>
              <a:spcBef>
                <a:spcPts val="295"/>
              </a:spcBef>
              <a:buChar char="•"/>
              <a:tabLst>
                <a:tab pos="240029" algn="l"/>
              </a:tabLst>
            </a:pPr>
            <a:r>
              <a:rPr sz="2800" dirty="0">
                <a:solidFill>
                  <a:srgbClr val="FFFFFF"/>
                </a:solidFill>
                <a:latin typeface="Arial MT"/>
                <a:cs typeface="Arial MT"/>
              </a:rPr>
              <a:t>Service</a:t>
            </a:r>
            <a:r>
              <a:rPr sz="2800" spc="-110" dirty="0">
                <a:solidFill>
                  <a:srgbClr val="FFFFFF"/>
                </a:solidFill>
                <a:latin typeface="Arial MT"/>
                <a:cs typeface="Arial MT"/>
              </a:rPr>
              <a:t> </a:t>
            </a:r>
            <a:r>
              <a:rPr sz="2800" spc="-10" dirty="0">
                <a:solidFill>
                  <a:srgbClr val="FFFFFF"/>
                </a:solidFill>
                <a:latin typeface="Arial MT"/>
                <a:cs typeface="Arial MT"/>
              </a:rPr>
              <a:t>animals</a:t>
            </a:r>
            <a:endParaRPr sz="2800">
              <a:latin typeface="Arial MT"/>
              <a:cs typeface="Arial MT"/>
            </a:endParaRPr>
          </a:p>
        </p:txBody>
      </p:sp>
      <p:pic>
        <p:nvPicPr>
          <p:cNvPr id="5" name="object 5"/>
          <p:cNvPicPr/>
          <p:nvPr/>
        </p:nvPicPr>
        <p:blipFill>
          <a:blip r:embed="rId4" cstate="print"/>
          <a:stretch>
            <a:fillRect/>
          </a:stretch>
        </p:blipFill>
        <p:spPr>
          <a:xfrm>
            <a:off x="257556" y="2101595"/>
            <a:ext cx="3279648" cy="330860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7401897" y="0"/>
            <a:ext cx="1742038" cy="6857999"/>
          </a:xfrm>
          <a:prstGeom prst="rect">
            <a:avLst/>
          </a:prstGeom>
        </p:spPr>
      </p:pic>
      <p:sp>
        <p:nvSpPr>
          <p:cNvPr id="3" name="object 3"/>
          <p:cNvSpPr txBox="1">
            <a:spLocks noGrp="1"/>
          </p:cNvSpPr>
          <p:nvPr>
            <p:ph type="title"/>
          </p:nvPr>
        </p:nvSpPr>
        <p:spPr>
          <a:xfrm>
            <a:off x="738022" y="1283334"/>
            <a:ext cx="6300470" cy="696595"/>
          </a:xfrm>
          <a:prstGeom prst="rect">
            <a:avLst/>
          </a:prstGeom>
        </p:spPr>
        <p:txBody>
          <a:bodyPr vert="horz" wrap="square" lIns="0" tIns="13335" rIns="0" bIns="0" rtlCol="0">
            <a:spAutoFit/>
          </a:bodyPr>
          <a:lstStyle/>
          <a:p>
            <a:pPr marL="12700">
              <a:lnSpc>
                <a:spcPct val="100000"/>
              </a:lnSpc>
              <a:spcBef>
                <a:spcPts val="105"/>
              </a:spcBef>
            </a:pPr>
            <a:r>
              <a:rPr dirty="0">
                <a:solidFill>
                  <a:srgbClr val="124479"/>
                </a:solidFill>
              </a:rPr>
              <a:t>Civil</a:t>
            </a:r>
            <a:r>
              <a:rPr spc="-75" dirty="0">
                <a:solidFill>
                  <a:srgbClr val="124479"/>
                </a:solidFill>
              </a:rPr>
              <a:t> </a:t>
            </a:r>
            <a:r>
              <a:rPr dirty="0">
                <a:solidFill>
                  <a:srgbClr val="124479"/>
                </a:solidFill>
              </a:rPr>
              <a:t>Rights</a:t>
            </a:r>
            <a:r>
              <a:rPr spc="-75" dirty="0">
                <a:solidFill>
                  <a:srgbClr val="124479"/>
                </a:solidFill>
              </a:rPr>
              <a:t> </a:t>
            </a:r>
            <a:r>
              <a:rPr spc="-10" dirty="0">
                <a:solidFill>
                  <a:srgbClr val="124479"/>
                </a:solidFill>
              </a:rPr>
              <a:t>Complaints</a:t>
            </a:r>
          </a:p>
        </p:txBody>
      </p:sp>
      <p:sp>
        <p:nvSpPr>
          <p:cNvPr id="4" name="object 4"/>
          <p:cNvSpPr txBox="1"/>
          <p:nvPr/>
        </p:nvSpPr>
        <p:spPr>
          <a:xfrm>
            <a:off x="1016914" y="2237968"/>
            <a:ext cx="6216650" cy="3592195"/>
          </a:xfrm>
          <a:prstGeom prst="rect">
            <a:avLst/>
          </a:prstGeom>
        </p:spPr>
        <p:txBody>
          <a:bodyPr vert="horz" wrap="square" lIns="0" tIns="91440" rIns="0" bIns="0" rtlCol="0">
            <a:spAutoFit/>
          </a:bodyPr>
          <a:lstStyle/>
          <a:p>
            <a:pPr marL="355600" indent="-342900">
              <a:lnSpc>
                <a:spcPct val="100000"/>
              </a:lnSpc>
              <a:spcBef>
                <a:spcPts val="720"/>
              </a:spcBef>
              <a:buChar char="•"/>
              <a:tabLst>
                <a:tab pos="355600" algn="l"/>
              </a:tabLst>
            </a:pPr>
            <a:r>
              <a:rPr sz="2600" spc="-10" dirty="0">
                <a:latin typeface="Arial MT"/>
                <a:cs typeface="Arial MT"/>
              </a:rPr>
              <a:t>Verbal,</a:t>
            </a:r>
            <a:r>
              <a:rPr sz="2600" spc="-65" dirty="0">
                <a:latin typeface="Arial MT"/>
                <a:cs typeface="Arial MT"/>
              </a:rPr>
              <a:t> </a:t>
            </a:r>
            <a:r>
              <a:rPr sz="2600" dirty="0">
                <a:latin typeface="Arial MT"/>
                <a:cs typeface="Arial MT"/>
              </a:rPr>
              <a:t>written</a:t>
            </a:r>
            <a:r>
              <a:rPr sz="2600" spc="-50" dirty="0">
                <a:latin typeface="Arial MT"/>
                <a:cs typeface="Arial MT"/>
              </a:rPr>
              <a:t> </a:t>
            </a:r>
            <a:r>
              <a:rPr sz="2600" dirty="0">
                <a:latin typeface="Arial MT"/>
                <a:cs typeface="Arial MT"/>
              </a:rPr>
              <a:t>or</a:t>
            </a:r>
            <a:r>
              <a:rPr sz="2600" spc="-55" dirty="0">
                <a:latin typeface="Arial MT"/>
                <a:cs typeface="Arial MT"/>
              </a:rPr>
              <a:t> </a:t>
            </a:r>
            <a:r>
              <a:rPr sz="2600" spc="-10" dirty="0">
                <a:latin typeface="Arial MT"/>
                <a:cs typeface="Arial MT"/>
              </a:rPr>
              <a:t>anonymous</a:t>
            </a:r>
            <a:endParaRPr sz="2600">
              <a:latin typeface="Arial MT"/>
              <a:cs typeface="Arial MT"/>
            </a:endParaRPr>
          </a:p>
          <a:p>
            <a:pPr marL="355600" indent="-342900">
              <a:lnSpc>
                <a:spcPct val="100000"/>
              </a:lnSpc>
              <a:spcBef>
                <a:spcPts val="625"/>
              </a:spcBef>
              <a:buChar char="•"/>
              <a:tabLst>
                <a:tab pos="355600" algn="l"/>
              </a:tabLst>
            </a:pPr>
            <a:r>
              <a:rPr sz="2600" dirty="0">
                <a:latin typeface="Arial MT"/>
                <a:cs typeface="Arial MT"/>
              </a:rPr>
              <a:t>Can</a:t>
            </a:r>
            <a:r>
              <a:rPr sz="2600" spc="-45" dirty="0">
                <a:latin typeface="Arial MT"/>
                <a:cs typeface="Arial MT"/>
              </a:rPr>
              <a:t> </a:t>
            </a:r>
            <a:r>
              <a:rPr sz="2600" dirty="0">
                <a:latin typeface="Arial MT"/>
                <a:cs typeface="Arial MT"/>
              </a:rPr>
              <a:t>be</a:t>
            </a:r>
            <a:r>
              <a:rPr sz="2600" spc="-30" dirty="0">
                <a:latin typeface="Arial MT"/>
                <a:cs typeface="Arial MT"/>
              </a:rPr>
              <a:t> </a:t>
            </a:r>
            <a:r>
              <a:rPr sz="2600" dirty="0">
                <a:latin typeface="Arial MT"/>
                <a:cs typeface="Arial MT"/>
              </a:rPr>
              <a:t>made</a:t>
            </a:r>
            <a:r>
              <a:rPr sz="2600" spc="-25" dirty="0">
                <a:latin typeface="Arial MT"/>
                <a:cs typeface="Arial MT"/>
              </a:rPr>
              <a:t> </a:t>
            </a:r>
            <a:r>
              <a:rPr sz="2600" dirty="0">
                <a:latin typeface="Arial MT"/>
                <a:cs typeface="Arial MT"/>
              </a:rPr>
              <a:t>to</a:t>
            </a:r>
            <a:r>
              <a:rPr sz="2600" spc="-30" dirty="0">
                <a:latin typeface="Arial MT"/>
                <a:cs typeface="Arial MT"/>
              </a:rPr>
              <a:t> </a:t>
            </a:r>
            <a:r>
              <a:rPr sz="2600" dirty="0">
                <a:latin typeface="Arial MT"/>
                <a:cs typeface="Arial MT"/>
              </a:rPr>
              <a:t>any</a:t>
            </a:r>
            <a:r>
              <a:rPr sz="2600" spc="-30" dirty="0">
                <a:latin typeface="Arial MT"/>
                <a:cs typeface="Arial MT"/>
              </a:rPr>
              <a:t> </a:t>
            </a:r>
            <a:r>
              <a:rPr sz="2600" dirty="0">
                <a:latin typeface="Arial MT"/>
                <a:cs typeface="Arial MT"/>
              </a:rPr>
              <a:t>person</a:t>
            </a:r>
            <a:r>
              <a:rPr sz="2600" spc="-40" dirty="0">
                <a:latin typeface="Arial MT"/>
                <a:cs typeface="Arial MT"/>
              </a:rPr>
              <a:t> </a:t>
            </a:r>
            <a:r>
              <a:rPr sz="2600" dirty="0">
                <a:latin typeface="Arial MT"/>
                <a:cs typeface="Arial MT"/>
              </a:rPr>
              <a:t>at</a:t>
            </a:r>
            <a:r>
              <a:rPr sz="2600" spc="-30" dirty="0">
                <a:latin typeface="Arial MT"/>
                <a:cs typeface="Arial MT"/>
              </a:rPr>
              <a:t> </a:t>
            </a:r>
            <a:r>
              <a:rPr sz="2600" dirty="0">
                <a:latin typeface="Arial MT"/>
                <a:cs typeface="Arial MT"/>
              </a:rPr>
              <a:t>any</a:t>
            </a:r>
            <a:r>
              <a:rPr sz="2600" spc="-25" dirty="0">
                <a:latin typeface="Arial MT"/>
                <a:cs typeface="Arial MT"/>
              </a:rPr>
              <a:t> </a:t>
            </a:r>
            <a:r>
              <a:rPr sz="2600" spc="-10" dirty="0">
                <a:latin typeface="Arial MT"/>
                <a:cs typeface="Arial MT"/>
              </a:rPr>
              <a:t>level</a:t>
            </a:r>
            <a:endParaRPr sz="2600">
              <a:latin typeface="Arial MT"/>
              <a:cs typeface="Arial MT"/>
            </a:endParaRPr>
          </a:p>
          <a:p>
            <a:pPr marL="355600" marR="210820" indent="-343535">
              <a:lnSpc>
                <a:spcPct val="100000"/>
              </a:lnSpc>
              <a:spcBef>
                <a:spcPts val="625"/>
              </a:spcBef>
              <a:buChar char="•"/>
              <a:tabLst>
                <a:tab pos="355600" algn="l"/>
              </a:tabLst>
            </a:pPr>
            <a:r>
              <a:rPr sz="2600" dirty="0">
                <a:latin typeface="Arial MT"/>
                <a:cs typeface="Arial MT"/>
              </a:rPr>
              <a:t>Civil</a:t>
            </a:r>
            <a:r>
              <a:rPr sz="2600" spc="-40" dirty="0">
                <a:latin typeface="Arial MT"/>
                <a:cs typeface="Arial MT"/>
              </a:rPr>
              <a:t> </a:t>
            </a:r>
            <a:r>
              <a:rPr sz="2600" dirty="0">
                <a:latin typeface="Arial MT"/>
                <a:cs typeface="Arial MT"/>
              </a:rPr>
              <a:t>rights</a:t>
            </a:r>
            <a:r>
              <a:rPr sz="2600" spc="-35" dirty="0">
                <a:latin typeface="Arial MT"/>
                <a:cs typeface="Arial MT"/>
              </a:rPr>
              <a:t> </a:t>
            </a:r>
            <a:r>
              <a:rPr sz="2600" dirty="0">
                <a:latin typeface="Arial MT"/>
                <a:cs typeface="Arial MT"/>
              </a:rPr>
              <a:t>complaint</a:t>
            </a:r>
            <a:r>
              <a:rPr sz="2600" spc="-40" dirty="0">
                <a:latin typeface="Arial MT"/>
                <a:cs typeface="Arial MT"/>
              </a:rPr>
              <a:t> </a:t>
            </a:r>
            <a:r>
              <a:rPr sz="2600" dirty="0">
                <a:latin typeface="Arial MT"/>
                <a:cs typeface="Arial MT"/>
              </a:rPr>
              <a:t>is</a:t>
            </a:r>
            <a:r>
              <a:rPr sz="2600" spc="-20" dirty="0">
                <a:latin typeface="Arial MT"/>
                <a:cs typeface="Arial MT"/>
              </a:rPr>
              <a:t> </a:t>
            </a:r>
            <a:r>
              <a:rPr sz="2600" dirty="0">
                <a:latin typeface="Arial MT"/>
                <a:cs typeface="Arial MT"/>
              </a:rPr>
              <a:t>based</a:t>
            </a:r>
            <a:r>
              <a:rPr sz="2600" spc="-25" dirty="0">
                <a:latin typeface="Arial MT"/>
                <a:cs typeface="Arial MT"/>
              </a:rPr>
              <a:t> </a:t>
            </a:r>
            <a:r>
              <a:rPr sz="2600" dirty="0">
                <a:latin typeface="Arial MT"/>
                <a:cs typeface="Arial MT"/>
              </a:rPr>
              <a:t>on</a:t>
            </a:r>
            <a:r>
              <a:rPr sz="2600" spc="-20" dirty="0">
                <a:latin typeface="Arial MT"/>
                <a:cs typeface="Arial MT"/>
              </a:rPr>
              <a:t> </a:t>
            </a:r>
            <a:r>
              <a:rPr sz="2600" dirty="0">
                <a:latin typeface="Arial MT"/>
                <a:cs typeface="Arial MT"/>
              </a:rPr>
              <a:t>the</a:t>
            </a:r>
            <a:r>
              <a:rPr sz="2600" spc="-15" dirty="0">
                <a:latin typeface="Arial MT"/>
                <a:cs typeface="Arial MT"/>
              </a:rPr>
              <a:t> </a:t>
            </a:r>
            <a:r>
              <a:rPr sz="2600" spc="-50" dirty="0">
                <a:latin typeface="Arial MT"/>
                <a:cs typeface="Arial MT"/>
              </a:rPr>
              <a:t>6 </a:t>
            </a:r>
            <a:r>
              <a:rPr sz="2600" dirty="0">
                <a:latin typeface="Arial MT"/>
                <a:cs typeface="Arial MT"/>
              </a:rPr>
              <a:t>protected</a:t>
            </a:r>
            <a:r>
              <a:rPr sz="2600" spc="-114" dirty="0">
                <a:latin typeface="Arial MT"/>
                <a:cs typeface="Arial MT"/>
              </a:rPr>
              <a:t> </a:t>
            </a:r>
            <a:r>
              <a:rPr sz="2600" spc="-10" dirty="0">
                <a:latin typeface="Arial MT"/>
                <a:cs typeface="Arial MT"/>
              </a:rPr>
              <a:t>classes</a:t>
            </a:r>
            <a:endParaRPr sz="2600">
              <a:latin typeface="Arial MT"/>
              <a:cs typeface="Arial MT"/>
            </a:endParaRPr>
          </a:p>
          <a:p>
            <a:pPr marL="355600" marR="1459865" indent="-343535">
              <a:lnSpc>
                <a:spcPct val="100000"/>
              </a:lnSpc>
              <a:spcBef>
                <a:spcPts val="625"/>
              </a:spcBef>
              <a:buChar char="•"/>
              <a:tabLst>
                <a:tab pos="355600" algn="l"/>
              </a:tabLst>
            </a:pPr>
            <a:r>
              <a:rPr sz="2600" dirty="0">
                <a:latin typeface="Arial MT"/>
                <a:cs typeface="Arial MT"/>
              </a:rPr>
              <a:t>Other</a:t>
            </a:r>
            <a:r>
              <a:rPr sz="2600" spc="-10" dirty="0">
                <a:latin typeface="Arial MT"/>
                <a:cs typeface="Arial MT"/>
              </a:rPr>
              <a:t> </a:t>
            </a:r>
            <a:r>
              <a:rPr sz="2600" dirty="0">
                <a:latin typeface="Arial MT"/>
                <a:cs typeface="Arial MT"/>
              </a:rPr>
              <a:t>complaints</a:t>
            </a:r>
            <a:r>
              <a:rPr sz="2600" spc="-30" dirty="0">
                <a:latin typeface="Arial MT"/>
                <a:cs typeface="Arial MT"/>
              </a:rPr>
              <a:t> </a:t>
            </a:r>
            <a:r>
              <a:rPr sz="2600" dirty="0">
                <a:latin typeface="Arial MT"/>
                <a:cs typeface="Arial MT"/>
              </a:rPr>
              <a:t>are</a:t>
            </a:r>
            <a:r>
              <a:rPr sz="2600" spc="-5" dirty="0">
                <a:latin typeface="Arial MT"/>
                <a:cs typeface="Arial MT"/>
              </a:rPr>
              <a:t> </a:t>
            </a:r>
            <a:r>
              <a:rPr sz="2600" spc="-10" dirty="0">
                <a:latin typeface="Arial MT"/>
                <a:cs typeface="Arial MT"/>
              </a:rPr>
              <a:t>program complaints</a:t>
            </a:r>
            <a:endParaRPr sz="2600">
              <a:latin typeface="Arial MT"/>
              <a:cs typeface="Arial MT"/>
            </a:endParaRPr>
          </a:p>
          <a:p>
            <a:pPr marL="355600" marR="247015" indent="-343535">
              <a:lnSpc>
                <a:spcPct val="100000"/>
              </a:lnSpc>
              <a:spcBef>
                <a:spcPts val="630"/>
              </a:spcBef>
              <a:buChar char="•"/>
              <a:tabLst>
                <a:tab pos="355600" algn="l"/>
              </a:tabLst>
            </a:pPr>
            <a:r>
              <a:rPr sz="2600" dirty="0">
                <a:latin typeface="Arial MT"/>
                <a:cs typeface="Arial MT"/>
              </a:rPr>
              <a:t>Have</a:t>
            </a:r>
            <a:r>
              <a:rPr sz="2600" spc="-30" dirty="0">
                <a:latin typeface="Arial MT"/>
                <a:cs typeface="Arial MT"/>
              </a:rPr>
              <a:t> </a:t>
            </a:r>
            <a:r>
              <a:rPr sz="2600" dirty="0">
                <a:latin typeface="Arial MT"/>
                <a:cs typeface="Arial MT"/>
              </a:rPr>
              <a:t>specific</a:t>
            </a:r>
            <a:r>
              <a:rPr sz="2600" spc="-35" dirty="0">
                <a:latin typeface="Arial MT"/>
                <a:cs typeface="Arial MT"/>
              </a:rPr>
              <a:t> </a:t>
            </a:r>
            <a:r>
              <a:rPr sz="2600" dirty="0">
                <a:latin typeface="Arial MT"/>
                <a:cs typeface="Arial MT"/>
              </a:rPr>
              <a:t>process</a:t>
            </a:r>
            <a:r>
              <a:rPr sz="2600" spc="-35" dirty="0">
                <a:latin typeface="Arial MT"/>
                <a:cs typeface="Arial MT"/>
              </a:rPr>
              <a:t> </a:t>
            </a:r>
            <a:r>
              <a:rPr sz="2600" dirty="0">
                <a:latin typeface="Arial MT"/>
                <a:cs typeface="Arial MT"/>
              </a:rPr>
              <a:t>and</a:t>
            </a:r>
            <a:r>
              <a:rPr sz="2600" spc="-15" dirty="0">
                <a:latin typeface="Arial MT"/>
                <a:cs typeface="Arial MT"/>
              </a:rPr>
              <a:t> </a:t>
            </a:r>
            <a:r>
              <a:rPr sz="2600" spc="-10" dirty="0">
                <a:latin typeface="Arial MT"/>
                <a:cs typeface="Arial MT"/>
              </a:rPr>
              <a:t>procedures </a:t>
            </a:r>
            <a:r>
              <a:rPr sz="2600" dirty="0">
                <a:latin typeface="Arial MT"/>
                <a:cs typeface="Arial MT"/>
              </a:rPr>
              <a:t>for</a:t>
            </a:r>
            <a:r>
              <a:rPr sz="2600" spc="-15" dirty="0">
                <a:latin typeface="Arial MT"/>
                <a:cs typeface="Arial MT"/>
              </a:rPr>
              <a:t> </a:t>
            </a:r>
            <a:r>
              <a:rPr sz="2600" dirty="0">
                <a:latin typeface="Arial MT"/>
                <a:cs typeface="Arial MT"/>
              </a:rPr>
              <a:t>your</a:t>
            </a:r>
            <a:r>
              <a:rPr sz="2600" spc="-35" dirty="0">
                <a:latin typeface="Arial MT"/>
                <a:cs typeface="Arial MT"/>
              </a:rPr>
              <a:t> </a:t>
            </a:r>
            <a:r>
              <a:rPr sz="2600" spc="-10" dirty="0">
                <a:latin typeface="Arial MT"/>
                <a:cs typeface="Arial MT"/>
              </a:rPr>
              <a:t>agency</a:t>
            </a:r>
            <a:endParaRPr sz="2600">
              <a:latin typeface="Arial MT"/>
              <a:cs typeface="Arial M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9144000" cy="1537216"/>
          </a:xfrm>
          <a:prstGeom prst="rect">
            <a:avLst/>
          </a:prstGeom>
        </p:spPr>
      </p:pic>
      <p:sp>
        <p:nvSpPr>
          <p:cNvPr id="3" name="object 3"/>
          <p:cNvSpPr txBox="1">
            <a:spLocks noGrp="1"/>
          </p:cNvSpPr>
          <p:nvPr>
            <p:ph type="title"/>
          </p:nvPr>
        </p:nvSpPr>
        <p:spPr>
          <a:xfrm>
            <a:off x="1810004" y="255524"/>
            <a:ext cx="5526405" cy="696595"/>
          </a:xfrm>
          <a:prstGeom prst="rect">
            <a:avLst/>
          </a:prstGeom>
        </p:spPr>
        <p:txBody>
          <a:bodyPr vert="horz" wrap="square" lIns="0" tIns="12700" rIns="0" bIns="0" rtlCol="0">
            <a:spAutoFit/>
          </a:bodyPr>
          <a:lstStyle/>
          <a:p>
            <a:pPr marL="12700">
              <a:lnSpc>
                <a:spcPct val="100000"/>
              </a:lnSpc>
              <a:spcBef>
                <a:spcPts val="100"/>
              </a:spcBef>
            </a:pPr>
            <a:r>
              <a:rPr dirty="0">
                <a:solidFill>
                  <a:srgbClr val="FFFFFF"/>
                </a:solidFill>
              </a:rPr>
              <a:t>Program</a:t>
            </a:r>
            <a:r>
              <a:rPr spc="-30" dirty="0">
                <a:solidFill>
                  <a:srgbClr val="FFFFFF"/>
                </a:solidFill>
              </a:rPr>
              <a:t> </a:t>
            </a:r>
            <a:r>
              <a:rPr spc="-10" dirty="0">
                <a:solidFill>
                  <a:srgbClr val="FFFFFF"/>
                </a:solidFill>
              </a:rPr>
              <a:t>Complaints</a:t>
            </a:r>
          </a:p>
        </p:txBody>
      </p:sp>
      <p:sp>
        <p:nvSpPr>
          <p:cNvPr id="4" name="object 4"/>
          <p:cNvSpPr txBox="1"/>
          <p:nvPr/>
        </p:nvSpPr>
        <p:spPr>
          <a:xfrm>
            <a:off x="764235" y="2197989"/>
            <a:ext cx="6769734" cy="3978910"/>
          </a:xfrm>
          <a:prstGeom prst="rect">
            <a:avLst/>
          </a:prstGeom>
        </p:spPr>
        <p:txBody>
          <a:bodyPr vert="horz" wrap="square" lIns="0" tIns="64135" rIns="0" bIns="0" rtlCol="0">
            <a:spAutoFit/>
          </a:bodyPr>
          <a:lstStyle/>
          <a:p>
            <a:pPr marL="355600" marR="886460" indent="-342900">
              <a:lnSpc>
                <a:spcPts val="3240"/>
              </a:lnSpc>
              <a:spcBef>
                <a:spcPts val="505"/>
              </a:spcBef>
              <a:buChar char="•"/>
              <a:tabLst>
                <a:tab pos="355600" algn="l"/>
              </a:tabLst>
            </a:pPr>
            <a:r>
              <a:rPr sz="3000" dirty="0">
                <a:latin typeface="Arial MT"/>
                <a:cs typeface="Arial MT"/>
              </a:rPr>
              <a:t>Program</a:t>
            </a:r>
            <a:r>
              <a:rPr sz="3000" spc="-40" dirty="0">
                <a:latin typeface="Arial MT"/>
                <a:cs typeface="Arial MT"/>
              </a:rPr>
              <a:t> </a:t>
            </a:r>
            <a:r>
              <a:rPr sz="3000" dirty="0">
                <a:latin typeface="Arial MT"/>
                <a:cs typeface="Arial MT"/>
              </a:rPr>
              <a:t>complaints</a:t>
            </a:r>
            <a:r>
              <a:rPr sz="3000" spc="-40" dirty="0">
                <a:latin typeface="Arial MT"/>
                <a:cs typeface="Arial MT"/>
              </a:rPr>
              <a:t> </a:t>
            </a:r>
            <a:r>
              <a:rPr sz="3000" dirty="0">
                <a:latin typeface="Arial MT"/>
                <a:cs typeface="Arial MT"/>
              </a:rPr>
              <a:t>are</a:t>
            </a:r>
            <a:r>
              <a:rPr sz="3000" spc="-15" dirty="0">
                <a:latin typeface="Arial MT"/>
                <a:cs typeface="Arial MT"/>
              </a:rPr>
              <a:t> </a:t>
            </a:r>
            <a:r>
              <a:rPr sz="3000" dirty="0">
                <a:latin typeface="Arial MT"/>
                <a:cs typeface="Arial MT"/>
              </a:rPr>
              <a:t>still</a:t>
            </a:r>
            <a:r>
              <a:rPr sz="3000" spc="-25" dirty="0">
                <a:latin typeface="Arial MT"/>
                <a:cs typeface="Arial MT"/>
              </a:rPr>
              <a:t> </a:t>
            </a:r>
            <a:r>
              <a:rPr sz="3000" spc="-20" dirty="0">
                <a:latin typeface="Arial MT"/>
                <a:cs typeface="Arial MT"/>
              </a:rPr>
              <a:t>very </a:t>
            </a:r>
            <a:r>
              <a:rPr sz="3000" spc="-10" dirty="0">
                <a:latin typeface="Arial MT"/>
                <a:cs typeface="Arial MT"/>
              </a:rPr>
              <a:t>important</a:t>
            </a:r>
            <a:endParaRPr sz="3000">
              <a:latin typeface="Arial MT"/>
              <a:cs typeface="Arial MT"/>
            </a:endParaRPr>
          </a:p>
          <a:p>
            <a:pPr marL="355600" marR="5080" indent="-342900">
              <a:lnSpc>
                <a:spcPts val="3240"/>
              </a:lnSpc>
              <a:spcBef>
                <a:spcPts val="725"/>
              </a:spcBef>
              <a:buChar char="•"/>
              <a:tabLst>
                <a:tab pos="355600" algn="l"/>
              </a:tabLst>
            </a:pPr>
            <a:r>
              <a:rPr sz="3000" dirty="0">
                <a:latin typeface="Arial MT"/>
                <a:cs typeface="Arial MT"/>
              </a:rPr>
              <a:t>Have</a:t>
            </a:r>
            <a:r>
              <a:rPr sz="3000" spc="-40" dirty="0">
                <a:latin typeface="Arial MT"/>
                <a:cs typeface="Arial MT"/>
              </a:rPr>
              <a:t> </a:t>
            </a:r>
            <a:r>
              <a:rPr sz="3000" dirty="0">
                <a:latin typeface="Arial MT"/>
                <a:cs typeface="Arial MT"/>
              </a:rPr>
              <a:t>a</a:t>
            </a:r>
            <a:r>
              <a:rPr sz="3000" spc="-20" dirty="0">
                <a:latin typeface="Arial MT"/>
                <a:cs typeface="Arial MT"/>
              </a:rPr>
              <a:t> </a:t>
            </a:r>
            <a:r>
              <a:rPr sz="3000" dirty="0">
                <a:latin typeface="Arial MT"/>
                <a:cs typeface="Arial MT"/>
              </a:rPr>
              <a:t>different</a:t>
            </a:r>
            <a:r>
              <a:rPr sz="3000" spc="-20" dirty="0">
                <a:latin typeface="Arial MT"/>
                <a:cs typeface="Arial MT"/>
              </a:rPr>
              <a:t> </a:t>
            </a:r>
            <a:r>
              <a:rPr sz="3000" dirty="0">
                <a:latin typeface="Arial MT"/>
                <a:cs typeface="Arial MT"/>
              </a:rPr>
              <a:t>complaint</a:t>
            </a:r>
            <a:r>
              <a:rPr sz="3000" spc="-55" dirty="0">
                <a:latin typeface="Arial MT"/>
                <a:cs typeface="Arial MT"/>
              </a:rPr>
              <a:t> </a:t>
            </a:r>
            <a:r>
              <a:rPr sz="3000" dirty="0">
                <a:latin typeface="Arial MT"/>
                <a:cs typeface="Arial MT"/>
              </a:rPr>
              <a:t>process</a:t>
            </a:r>
            <a:r>
              <a:rPr sz="3000" spc="-20" dirty="0">
                <a:latin typeface="Arial MT"/>
                <a:cs typeface="Arial MT"/>
              </a:rPr>
              <a:t> </a:t>
            </a:r>
            <a:r>
              <a:rPr sz="3000" spc="-25" dirty="0">
                <a:latin typeface="Arial MT"/>
                <a:cs typeface="Arial MT"/>
              </a:rPr>
              <a:t>for </a:t>
            </a:r>
            <a:r>
              <a:rPr sz="3000" dirty="0">
                <a:latin typeface="Arial MT"/>
                <a:cs typeface="Arial MT"/>
              </a:rPr>
              <a:t>handling</a:t>
            </a:r>
            <a:r>
              <a:rPr sz="3000" spc="-80" dirty="0">
                <a:latin typeface="Arial MT"/>
                <a:cs typeface="Arial MT"/>
              </a:rPr>
              <a:t> </a:t>
            </a:r>
            <a:r>
              <a:rPr sz="3000" spc="-10" dirty="0">
                <a:latin typeface="Arial MT"/>
                <a:cs typeface="Arial MT"/>
              </a:rPr>
              <a:t>these</a:t>
            </a:r>
            <a:endParaRPr sz="3000">
              <a:latin typeface="Arial MT"/>
              <a:cs typeface="Arial MT"/>
            </a:endParaRPr>
          </a:p>
          <a:p>
            <a:pPr marL="354965" indent="-342265">
              <a:lnSpc>
                <a:spcPct val="100000"/>
              </a:lnSpc>
              <a:spcBef>
                <a:spcPts val="310"/>
              </a:spcBef>
              <a:buChar char="•"/>
              <a:tabLst>
                <a:tab pos="354965" algn="l"/>
              </a:tabLst>
            </a:pPr>
            <a:r>
              <a:rPr sz="3000" dirty="0">
                <a:latin typeface="Arial MT"/>
                <a:cs typeface="Arial MT"/>
              </a:rPr>
              <a:t>Examples</a:t>
            </a:r>
            <a:r>
              <a:rPr sz="3000" spc="-35" dirty="0">
                <a:latin typeface="Arial MT"/>
                <a:cs typeface="Arial MT"/>
              </a:rPr>
              <a:t> </a:t>
            </a:r>
            <a:r>
              <a:rPr sz="3000" dirty="0">
                <a:latin typeface="Arial MT"/>
                <a:cs typeface="Arial MT"/>
              </a:rPr>
              <a:t>of</a:t>
            </a:r>
            <a:r>
              <a:rPr sz="3000" spc="-5" dirty="0">
                <a:latin typeface="Arial MT"/>
                <a:cs typeface="Arial MT"/>
              </a:rPr>
              <a:t> </a:t>
            </a:r>
            <a:r>
              <a:rPr sz="3000" dirty="0">
                <a:latin typeface="Arial MT"/>
                <a:cs typeface="Arial MT"/>
              </a:rPr>
              <a:t>program</a:t>
            </a:r>
            <a:r>
              <a:rPr sz="3000" spc="-20" dirty="0">
                <a:latin typeface="Arial MT"/>
                <a:cs typeface="Arial MT"/>
              </a:rPr>
              <a:t> </a:t>
            </a:r>
            <a:r>
              <a:rPr sz="3000" spc="-10" dirty="0">
                <a:latin typeface="Arial MT"/>
                <a:cs typeface="Arial MT"/>
              </a:rPr>
              <a:t>complaints</a:t>
            </a:r>
            <a:endParaRPr sz="3000">
              <a:latin typeface="Arial MT"/>
              <a:cs typeface="Arial MT"/>
            </a:endParaRPr>
          </a:p>
          <a:p>
            <a:pPr marL="756285" lvl="1" indent="-286385">
              <a:lnSpc>
                <a:spcPct val="100000"/>
              </a:lnSpc>
              <a:spcBef>
                <a:spcPts val="330"/>
              </a:spcBef>
              <a:buClr>
                <a:srgbClr val="F47420"/>
              </a:buClr>
              <a:buFont typeface="Wingdings"/>
              <a:buChar char=""/>
              <a:tabLst>
                <a:tab pos="756285" algn="l"/>
              </a:tabLst>
            </a:pPr>
            <a:r>
              <a:rPr sz="2600" dirty="0">
                <a:latin typeface="Arial MT"/>
                <a:cs typeface="Arial MT"/>
              </a:rPr>
              <a:t>Not</a:t>
            </a:r>
            <a:r>
              <a:rPr sz="2600" spc="-40" dirty="0">
                <a:latin typeface="Arial MT"/>
                <a:cs typeface="Arial MT"/>
              </a:rPr>
              <a:t> </a:t>
            </a:r>
            <a:r>
              <a:rPr sz="2600" dirty="0">
                <a:latin typeface="Arial MT"/>
                <a:cs typeface="Arial MT"/>
              </a:rPr>
              <a:t>one</a:t>
            </a:r>
            <a:r>
              <a:rPr sz="2600" spc="-30" dirty="0">
                <a:latin typeface="Arial MT"/>
                <a:cs typeface="Arial MT"/>
              </a:rPr>
              <a:t> </a:t>
            </a:r>
            <a:r>
              <a:rPr sz="2600" dirty="0">
                <a:latin typeface="Arial MT"/>
                <a:cs typeface="Arial MT"/>
              </a:rPr>
              <a:t>of</a:t>
            </a:r>
            <a:r>
              <a:rPr sz="2600" spc="-25" dirty="0">
                <a:latin typeface="Arial MT"/>
                <a:cs typeface="Arial MT"/>
              </a:rPr>
              <a:t> </a:t>
            </a:r>
            <a:r>
              <a:rPr sz="2600" dirty="0">
                <a:latin typeface="Arial MT"/>
                <a:cs typeface="Arial MT"/>
              </a:rPr>
              <a:t>the</a:t>
            </a:r>
            <a:r>
              <a:rPr sz="2600" spc="-25" dirty="0">
                <a:latin typeface="Arial MT"/>
                <a:cs typeface="Arial MT"/>
              </a:rPr>
              <a:t> </a:t>
            </a:r>
            <a:r>
              <a:rPr sz="2600" dirty="0">
                <a:latin typeface="Arial MT"/>
                <a:cs typeface="Arial MT"/>
              </a:rPr>
              <a:t>six</a:t>
            </a:r>
            <a:r>
              <a:rPr sz="2600" spc="-40" dirty="0">
                <a:latin typeface="Arial MT"/>
                <a:cs typeface="Arial MT"/>
              </a:rPr>
              <a:t> </a:t>
            </a:r>
            <a:r>
              <a:rPr sz="2600" dirty="0">
                <a:latin typeface="Arial MT"/>
                <a:cs typeface="Arial MT"/>
              </a:rPr>
              <a:t>protected</a:t>
            </a:r>
            <a:r>
              <a:rPr sz="2600" spc="-25" dirty="0">
                <a:latin typeface="Arial MT"/>
                <a:cs typeface="Arial MT"/>
              </a:rPr>
              <a:t> </a:t>
            </a:r>
            <a:r>
              <a:rPr sz="2600" spc="-10" dirty="0">
                <a:latin typeface="Arial MT"/>
                <a:cs typeface="Arial MT"/>
              </a:rPr>
              <a:t>classes</a:t>
            </a:r>
            <a:endParaRPr sz="2600">
              <a:latin typeface="Arial MT"/>
              <a:cs typeface="Arial MT"/>
            </a:endParaRPr>
          </a:p>
          <a:p>
            <a:pPr marL="756285" lvl="1" indent="-286385">
              <a:lnSpc>
                <a:spcPct val="100000"/>
              </a:lnSpc>
              <a:spcBef>
                <a:spcPts val="315"/>
              </a:spcBef>
              <a:buClr>
                <a:srgbClr val="F47420"/>
              </a:buClr>
              <a:buFont typeface="Wingdings"/>
              <a:buChar char=""/>
              <a:tabLst>
                <a:tab pos="756285" algn="l"/>
              </a:tabLst>
            </a:pPr>
            <a:r>
              <a:rPr sz="2600" dirty="0">
                <a:latin typeface="Arial MT"/>
                <a:cs typeface="Arial MT"/>
              </a:rPr>
              <a:t>Food</a:t>
            </a:r>
            <a:r>
              <a:rPr sz="2600" spc="-95" dirty="0">
                <a:latin typeface="Arial MT"/>
                <a:cs typeface="Arial MT"/>
              </a:rPr>
              <a:t> </a:t>
            </a:r>
            <a:r>
              <a:rPr sz="2600" dirty="0">
                <a:latin typeface="Arial MT"/>
                <a:cs typeface="Arial MT"/>
              </a:rPr>
              <a:t>safety/quality</a:t>
            </a:r>
            <a:r>
              <a:rPr sz="2600" spc="-95" dirty="0">
                <a:latin typeface="Arial MT"/>
                <a:cs typeface="Arial MT"/>
              </a:rPr>
              <a:t> </a:t>
            </a:r>
            <a:r>
              <a:rPr sz="2600" spc="-10" dirty="0">
                <a:latin typeface="Arial MT"/>
                <a:cs typeface="Arial MT"/>
              </a:rPr>
              <a:t>issues</a:t>
            </a:r>
            <a:endParaRPr sz="2600">
              <a:latin typeface="Arial MT"/>
              <a:cs typeface="Arial MT"/>
            </a:endParaRPr>
          </a:p>
          <a:p>
            <a:pPr marL="756285" marR="143510" lvl="1" indent="-287020">
              <a:lnSpc>
                <a:spcPts val="2810"/>
              </a:lnSpc>
              <a:spcBef>
                <a:spcPts val="660"/>
              </a:spcBef>
              <a:buClr>
                <a:srgbClr val="F47420"/>
              </a:buClr>
              <a:buFont typeface="Wingdings"/>
              <a:buChar char=""/>
              <a:tabLst>
                <a:tab pos="756285" algn="l"/>
              </a:tabLst>
            </a:pPr>
            <a:r>
              <a:rPr sz="2600" dirty="0">
                <a:latin typeface="Arial MT"/>
                <a:cs typeface="Arial MT"/>
              </a:rPr>
              <a:t>Customer</a:t>
            </a:r>
            <a:r>
              <a:rPr sz="2600" spc="-35" dirty="0">
                <a:latin typeface="Arial MT"/>
                <a:cs typeface="Arial MT"/>
              </a:rPr>
              <a:t> </a:t>
            </a:r>
            <a:r>
              <a:rPr sz="2600" dirty="0">
                <a:latin typeface="Arial MT"/>
                <a:cs typeface="Arial MT"/>
              </a:rPr>
              <a:t>service,</a:t>
            </a:r>
            <a:r>
              <a:rPr sz="2600" spc="-35" dirty="0">
                <a:latin typeface="Arial MT"/>
                <a:cs typeface="Arial MT"/>
              </a:rPr>
              <a:t> </a:t>
            </a:r>
            <a:r>
              <a:rPr sz="2600" dirty="0">
                <a:latin typeface="Arial MT"/>
                <a:cs typeface="Arial MT"/>
              </a:rPr>
              <a:t>such</a:t>
            </a:r>
            <a:r>
              <a:rPr sz="2600" spc="-20" dirty="0">
                <a:latin typeface="Arial MT"/>
                <a:cs typeface="Arial MT"/>
              </a:rPr>
              <a:t> </a:t>
            </a:r>
            <a:r>
              <a:rPr sz="2600" dirty="0">
                <a:latin typeface="Arial MT"/>
                <a:cs typeface="Arial MT"/>
              </a:rPr>
              <a:t>as</a:t>
            </a:r>
            <a:r>
              <a:rPr sz="2600" spc="-5" dirty="0">
                <a:latin typeface="Arial MT"/>
                <a:cs typeface="Arial MT"/>
              </a:rPr>
              <a:t> </a:t>
            </a:r>
            <a:r>
              <a:rPr sz="2600" dirty="0">
                <a:latin typeface="Arial MT"/>
                <a:cs typeface="Arial MT"/>
              </a:rPr>
              <a:t>standing</a:t>
            </a:r>
            <a:r>
              <a:rPr sz="2600" spc="-15" dirty="0">
                <a:latin typeface="Arial MT"/>
                <a:cs typeface="Arial MT"/>
              </a:rPr>
              <a:t> </a:t>
            </a:r>
            <a:r>
              <a:rPr sz="2600" dirty="0">
                <a:latin typeface="Arial MT"/>
                <a:cs typeface="Arial MT"/>
              </a:rPr>
              <a:t>in </a:t>
            </a:r>
            <a:r>
              <a:rPr sz="2600" spc="-50" dirty="0">
                <a:latin typeface="Arial MT"/>
                <a:cs typeface="Arial MT"/>
              </a:rPr>
              <a:t>a </a:t>
            </a:r>
            <a:r>
              <a:rPr sz="2600" dirty="0">
                <a:latin typeface="Arial MT"/>
                <a:cs typeface="Arial MT"/>
              </a:rPr>
              <a:t>long</a:t>
            </a:r>
            <a:r>
              <a:rPr sz="2600" spc="-40" dirty="0">
                <a:latin typeface="Arial MT"/>
                <a:cs typeface="Arial MT"/>
              </a:rPr>
              <a:t> </a:t>
            </a:r>
            <a:r>
              <a:rPr sz="2600" dirty="0">
                <a:latin typeface="Arial MT"/>
                <a:cs typeface="Arial MT"/>
              </a:rPr>
              <a:t>line</a:t>
            </a:r>
            <a:r>
              <a:rPr sz="2600" spc="-35" dirty="0">
                <a:latin typeface="Arial MT"/>
                <a:cs typeface="Arial MT"/>
              </a:rPr>
              <a:t> </a:t>
            </a:r>
            <a:r>
              <a:rPr sz="2600" dirty="0">
                <a:latin typeface="Arial MT"/>
                <a:cs typeface="Arial MT"/>
              </a:rPr>
              <a:t>to</a:t>
            </a:r>
            <a:r>
              <a:rPr sz="2600" spc="-40" dirty="0">
                <a:latin typeface="Arial MT"/>
                <a:cs typeface="Arial MT"/>
              </a:rPr>
              <a:t> </a:t>
            </a:r>
            <a:r>
              <a:rPr sz="2600" dirty="0">
                <a:latin typeface="Arial MT"/>
                <a:cs typeface="Arial MT"/>
              </a:rPr>
              <a:t>receive</a:t>
            </a:r>
            <a:r>
              <a:rPr sz="2600" spc="-50" dirty="0">
                <a:latin typeface="Arial MT"/>
                <a:cs typeface="Arial MT"/>
              </a:rPr>
              <a:t> </a:t>
            </a:r>
            <a:r>
              <a:rPr sz="2600" spc="-20" dirty="0">
                <a:latin typeface="Arial MT"/>
                <a:cs typeface="Arial MT"/>
              </a:rPr>
              <a:t>food</a:t>
            </a:r>
            <a:endParaRPr sz="2600">
              <a:latin typeface="Arial MT"/>
              <a:cs typeface="Arial M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9144000" cy="860109"/>
          </a:xfrm>
          <a:prstGeom prst="rect">
            <a:avLst/>
          </a:prstGeom>
        </p:spPr>
      </p:pic>
      <p:sp>
        <p:nvSpPr>
          <p:cNvPr id="3" name="object 3"/>
          <p:cNvSpPr txBox="1">
            <a:spLocks noGrp="1"/>
          </p:cNvSpPr>
          <p:nvPr>
            <p:ph type="title"/>
          </p:nvPr>
        </p:nvSpPr>
        <p:spPr>
          <a:xfrm>
            <a:off x="1512188" y="750519"/>
            <a:ext cx="6120130" cy="1244600"/>
          </a:xfrm>
          <a:prstGeom prst="rect">
            <a:avLst/>
          </a:prstGeom>
        </p:spPr>
        <p:txBody>
          <a:bodyPr vert="horz" wrap="square" lIns="0" tIns="12065" rIns="0" bIns="0" rtlCol="0">
            <a:spAutoFit/>
          </a:bodyPr>
          <a:lstStyle/>
          <a:p>
            <a:pPr marL="1820545" marR="5080" indent="-1807845">
              <a:lnSpc>
                <a:spcPct val="100000"/>
              </a:lnSpc>
              <a:spcBef>
                <a:spcPts val="95"/>
              </a:spcBef>
            </a:pPr>
            <a:r>
              <a:rPr sz="4000" dirty="0"/>
              <a:t>Processing</a:t>
            </a:r>
            <a:r>
              <a:rPr sz="4000" spc="-90" dirty="0"/>
              <a:t> </a:t>
            </a:r>
            <a:r>
              <a:rPr sz="4000" dirty="0"/>
              <a:t>a</a:t>
            </a:r>
            <a:r>
              <a:rPr sz="4000" spc="-100" dirty="0"/>
              <a:t> </a:t>
            </a:r>
            <a:r>
              <a:rPr sz="4000" dirty="0"/>
              <a:t>Civil</a:t>
            </a:r>
            <a:r>
              <a:rPr sz="4000" spc="-95" dirty="0"/>
              <a:t> </a:t>
            </a:r>
            <a:r>
              <a:rPr sz="4000" spc="-10" dirty="0"/>
              <a:t>Rights Complaint</a:t>
            </a:r>
            <a:endParaRPr sz="4000"/>
          </a:p>
        </p:txBody>
      </p:sp>
      <p:sp>
        <p:nvSpPr>
          <p:cNvPr id="4" name="object 4"/>
          <p:cNvSpPr txBox="1"/>
          <p:nvPr/>
        </p:nvSpPr>
        <p:spPr>
          <a:xfrm>
            <a:off x="764235" y="2335060"/>
            <a:ext cx="7697470" cy="4401013"/>
          </a:xfrm>
          <a:prstGeom prst="rect">
            <a:avLst/>
          </a:prstGeom>
        </p:spPr>
        <p:txBody>
          <a:bodyPr vert="horz" wrap="square" lIns="0" tIns="12700" rIns="0" bIns="0" rtlCol="0">
            <a:spAutoFit/>
          </a:bodyPr>
          <a:lstStyle/>
          <a:p>
            <a:pPr marL="12700" marR="67945">
              <a:lnSpc>
                <a:spcPct val="120100"/>
              </a:lnSpc>
              <a:spcBef>
                <a:spcPts val="100"/>
              </a:spcBef>
            </a:pPr>
            <a:r>
              <a:rPr sz="3200" dirty="0">
                <a:solidFill>
                  <a:srgbClr val="124479"/>
                </a:solidFill>
                <a:latin typeface="Arial MT"/>
                <a:cs typeface="Arial MT"/>
              </a:rPr>
              <a:t>Step</a:t>
            </a:r>
            <a:r>
              <a:rPr sz="3200" spc="-45" dirty="0">
                <a:solidFill>
                  <a:srgbClr val="124479"/>
                </a:solidFill>
                <a:latin typeface="Arial MT"/>
                <a:cs typeface="Arial MT"/>
              </a:rPr>
              <a:t> </a:t>
            </a:r>
            <a:r>
              <a:rPr sz="3200" dirty="0">
                <a:solidFill>
                  <a:srgbClr val="124479"/>
                </a:solidFill>
                <a:latin typeface="Arial MT"/>
                <a:cs typeface="Arial MT"/>
              </a:rPr>
              <a:t>1.</a:t>
            </a:r>
            <a:r>
              <a:rPr sz="3200" spc="-30" dirty="0">
                <a:solidFill>
                  <a:srgbClr val="124479"/>
                </a:solidFill>
                <a:latin typeface="Arial MT"/>
                <a:cs typeface="Arial MT"/>
              </a:rPr>
              <a:t> </a:t>
            </a:r>
            <a:r>
              <a:rPr sz="3200" dirty="0">
                <a:latin typeface="Arial MT"/>
                <a:cs typeface="Arial MT"/>
              </a:rPr>
              <a:t>Supply</a:t>
            </a:r>
            <a:r>
              <a:rPr sz="3200" spc="-35" dirty="0">
                <a:latin typeface="Arial MT"/>
                <a:cs typeface="Arial MT"/>
              </a:rPr>
              <a:t> </a:t>
            </a:r>
            <a:r>
              <a:rPr lang="en-US" sz="3200" spc="-35" dirty="0">
                <a:latin typeface="Arial MT"/>
                <a:cs typeface="Arial MT"/>
              </a:rPr>
              <a:t>clients</a:t>
            </a:r>
            <a:r>
              <a:rPr sz="3200" spc="-20" dirty="0">
                <a:latin typeface="Arial MT"/>
                <a:cs typeface="Arial MT"/>
              </a:rPr>
              <a:t> </a:t>
            </a:r>
            <a:r>
              <a:rPr sz="3200" dirty="0">
                <a:latin typeface="Arial MT"/>
                <a:cs typeface="Arial MT"/>
              </a:rPr>
              <a:t>with</a:t>
            </a:r>
            <a:r>
              <a:rPr sz="3200" spc="-35" dirty="0">
                <a:latin typeface="Arial MT"/>
                <a:cs typeface="Arial MT"/>
              </a:rPr>
              <a:t> </a:t>
            </a:r>
            <a:r>
              <a:rPr sz="3200" dirty="0">
                <a:latin typeface="Arial MT"/>
                <a:cs typeface="Arial MT"/>
              </a:rPr>
              <a:t>USDA</a:t>
            </a:r>
            <a:r>
              <a:rPr sz="3200" spc="-200" dirty="0">
                <a:latin typeface="Arial MT"/>
                <a:cs typeface="Arial MT"/>
              </a:rPr>
              <a:t> </a:t>
            </a:r>
            <a:r>
              <a:rPr sz="3200" spc="-10" dirty="0">
                <a:latin typeface="Arial MT"/>
                <a:cs typeface="Arial MT"/>
              </a:rPr>
              <a:t>complaint </a:t>
            </a:r>
            <a:r>
              <a:rPr sz="3200" dirty="0">
                <a:latin typeface="Arial MT"/>
                <a:cs typeface="Arial MT"/>
              </a:rPr>
              <a:t>form</a:t>
            </a:r>
            <a:r>
              <a:rPr sz="3200" spc="-45" dirty="0">
                <a:latin typeface="Arial MT"/>
                <a:cs typeface="Arial MT"/>
              </a:rPr>
              <a:t> </a:t>
            </a:r>
            <a:r>
              <a:rPr sz="3200" dirty="0">
                <a:latin typeface="Arial MT"/>
                <a:cs typeface="Arial MT"/>
              </a:rPr>
              <a:t>or</a:t>
            </a:r>
            <a:r>
              <a:rPr sz="3200" spc="-10" dirty="0">
                <a:latin typeface="Arial MT"/>
                <a:cs typeface="Arial MT"/>
              </a:rPr>
              <a:t> </a:t>
            </a:r>
            <a:r>
              <a:rPr sz="3200" dirty="0">
                <a:latin typeface="Arial MT"/>
                <a:cs typeface="Arial MT"/>
              </a:rPr>
              <a:t>take</a:t>
            </a:r>
            <a:r>
              <a:rPr sz="3200" spc="-30" dirty="0">
                <a:latin typeface="Arial MT"/>
                <a:cs typeface="Arial MT"/>
              </a:rPr>
              <a:t> </a:t>
            </a:r>
            <a:r>
              <a:rPr sz="3200" dirty="0">
                <a:latin typeface="Arial MT"/>
                <a:cs typeface="Arial MT"/>
              </a:rPr>
              <a:t>down</a:t>
            </a:r>
            <a:r>
              <a:rPr sz="3200" spc="-25" dirty="0">
                <a:latin typeface="Arial MT"/>
                <a:cs typeface="Arial MT"/>
              </a:rPr>
              <a:t> </a:t>
            </a:r>
            <a:r>
              <a:rPr sz="3200" dirty="0">
                <a:latin typeface="Arial MT"/>
                <a:cs typeface="Arial MT"/>
              </a:rPr>
              <a:t>all</a:t>
            </a:r>
            <a:r>
              <a:rPr sz="3200" spc="-25" dirty="0">
                <a:latin typeface="Arial MT"/>
                <a:cs typeface="Arial MT"/>
              </a:rPr>
              <a:t> </a:t>
            </a:r>
            <a:r>
              <a:rPr sz="3200" spc="-10" dirty="0">
                <a:latin typeface="Arial MT"/>
                <a:cs typeface="Arial MT"/>
              </a:rPr>
              <a:t>information</a:t>
            </a:r>
            <a:endParaRPr sz="3200" dirty="0">
              <a:latin typeface="Arial MT"/>
              <a:cs typeface="Arial MT"/>
            </a:endParaRPr>
          </a:p>
          <a:p>
            <a:pPr marL="12700" marR="5080">
              <a:lnSpc>
                <a:spcPct val="120100"/>
              </a:lnSpc>
              <a:spcBef>
                <a:spcPts val="765"/>
              </a:spcBef>
            </a:pPr>
            <a:r>
              <a:rPr sz="3200" dirty="0">
                <a:solidFill>
                  <a:srgbClr val="124479"/>
                </a:solidFill>
                <a:latin typeface="Arial MT"/>
                <a:cs typeface="Arial MT"/>
              </a:rPr>
              <a:t>Step</a:t>
            </a:r>
            <a:r>
              <a:rPr sz="3200" spc="-30" dirty="0">
                <a:solidFill>
                  <a:srgbClr val="124479"/>
                </a:solidFill>
                <a:latin typeface="Arial MT"/>
                <a:cs typeface="Arial MT"/>
              </a:rPr>
              <a:t> </a:t>
            </a:r>
            <a:r>
              <a:rPr sz="3200" dirty="0">
                <a:solidFill>
                  <a:srgbClr val="124479"/>
                </a:solidFill>
                <a:latin typeface="Arial MT"/>
                <a:cs typeface="Arial MT"/>
              </a:rPr>
              <a:t>2.</a:t>
            </a:r>
            <a:r>
              <a:rPr sz="3200" spc="-30" dirty="0">
                <a:solidFill>
                  <a:srgbClr val="124479"/>
                </a:solidFill>
                <a:latin typeface="Arial MT"/>
                <a:cs typeface="Arial MT"/>
              </a:rPr>
              <a:t> </a:t>
            </a:r>
            <a:r>
              <a:rPr sz="3200" dirty="0">
                <a:latin typeface="Arial MT"/>
                <a:cs typeface="Arial MT"/>
              </a:rPr>
              <a:t>Complaint</a:t>
            </a:r>
            <a:r>
              <a:rPr sz="3200" spc="-30" dirty="0">
                <a:latin typeface="Arial MT"/>
                <a:cs typeface="Arial MT"/>
              </a:rPr>
              <a:t> </a:t>
            </a:r>
            <a:r>
              <a:rPr sz="3200" dirty="0">
                <a:latin typeface="Arial MT"/>
                <a:cs typeface="Arial MT"/>
              </a:rPr>
              <a:t>is</a:t>
            </a:r>
            <a:r>
              <a:rPr sz="3200" spc="-35" dirty="0">
                <a:latin typeface="Arial MT"/>
                <a:cs typeface="Arial MT"/>
              </a:rPr>
              <a:t> </a:t>
            </a:r>
            <a:r>
              <a:rPr sz="3200" dirty="0">
                <a:latin typeface="Arial MT"/>
                <a:cs typeface="Arial MT"/>
              </a:rPr>
              <a:t>filed</a:t>
            </a:r>
            <a:r>
              <a:rPr sz="3200" spc="-35" dirty="0">
                <a:latin typeface="Arial MT"/>
                <a:cs typeface="Arial MT"/>
              </a:rPr>
              <a:t> </a:t>
            </a:r>
            <a:r>
              <a:rPr sz="3200" dirty="0">
                <a:latin typeface="Arial MT"/>
                <a:cs typeface="Arial MT"/>
              </a:rPr>
              <a:t>direct</a:t>
            </a:r>
            <a:r>
              <a:rPr sz="3200" spc="-40" dirty="0">
                <a:latin typeface="Arial MT"/>
                <a:cs typeface="Arial MT"/>
              </a:rPr>
              <a:t> </a:t>
            </a:r>
            <a:r>
              <a:rPr sz="3200" dirty="0">
                <a:latin typeface="Arial MT"/>
                <a:cs typeface="Arial MT"/>
              </a:rPr>
              <a:t>by</a:t>
            </a:r>
            <a:r>
              <a:rPr sz="3200" spc="-35" dirty="0">
                <a:latin typeface="Arial MT"/>
                <a:cs typeface="Arial MT"/>
              </a:rPr>
              <a:t> </a:t>
            </a:r>
            <a:r>
              <a:rPr lang="en-US" sz="3200" spc="-35" dirty="0">
                <a:latin typeface="Arial MT"/>
                <a:cs typeface="Arial MT"/>
              </a:rPr>
              <a:t>neighbor</a:t>
            </a:r>
            <a:r>
              <a:rPr sz="3200" spc="-15" dirty="0">
                <a:latin typeface="Arial MT"/>
                <a:cs typeface="Arial MT"/>
              </a:rPr>
              <a:t> </a:t>
            </a:r>
            <a:r>
              <a:rPr sz="3200" spc="-25" dirty="0">
                <a:latin typeface="Arial MT"/>
                <a:cs typeface="Arial MT"/>
              </a:rPr>
              <a:t>or </a:t>
            </a:r>
            <a:r>
              <a:rPr sz="3200" dirty="0">
                <a:latin typeface="Arial MT"/>
                <a:cs typeface="Arial MT"/>
              </a:rPr>
              <a:t>sent</a:t>
            </a:r>
            <a:r>
              <a:rPr sz="3200" spc="-40" dirty="0">
                <a:latin typeface="Arial MT"/>
                <a:cs typeface="Arial MT"/>
              </a:rPr>
              <a:t> </a:t>
            </a:r>
            <a:r>
              <a:rPr sz="3200" dirty="0">
                <a:latin typeface="Arial MT"/>
                <a:cs typeface="Arial MT"/>
              </a:rPr>
              <a:t>to</a:t>
            </a:r>
            <a:r>
              <a:rPr sz="3200" spc="-10" dirty="0">
                <a:latin typeface="Arial MT"/>
                <a:cs typeface="Arial MT"/>
              </a:rPr>
              <a:t> </a:t>
            </a:r>
            <a:r>
              <a:rPr sz="3200" dirty="0">
                <a:latin typeface="Arial MT"/>
                <a:cs typeface="Arial MT"/>
              </a:rPr>
              <a:t>FDACS</a:t>
            </a:r>
            <a:r>
              <a:rPr sz="3200" spc="-15" dirty="0">
                <a:latin typeface="Arial MT"/>
                <a:cs typeface="Arial MT"/>
              </a:rPr>
              <a:t> </a:t>
            </a:r>
            <a:r>
              <a:rPr sz="3200" dirty="0">
                <a:latin typeface="Arial MT"/>
                <a:cs typeface="Arial MT"/>
              </a:rPr>
              <a:t>by</a:t>
            </a:r>
            <a:r>
              <a:rPr sz="3200" spc="-15" dirty="0">
                <a:latin typeface="Arial MT"/>
                <a:cs typeface="Arial MT"/>
              </a:rPr>
              <a:t> </a:t>
            </a:r>
            <a:r>
              <a:rPr sz="3200" spc="-10" dirty="0">
                <a:latin typeface="Arial MT"/>
                <a:cs typeface="Arial MT"/>
              </a:rPr>
              <a:t>agency</a:t>
            </a:r>
            <a:endParaRPr sz="3200" dirty="0">
              <a:latin typeface="Arial MT"/>
              <a:cs typeface="Arial MT"/>
            </a:endParaRPr>
          </a:p>
          <a:p>
            <a:pPr marL="12700" marR="2256155">
              <a:lnSpc>
                <a:spcPts val="5380"/>
              </a:lnSpc>
              <a:spcBef>
                <a:spcPts val="229"/>
              </a:spcBef>
            </a:pPr>
            <a:r>
              <a:rPr sz="3200" dirty="0">
                <a:solidFill>
                  <a:srgbClr val="124479"/>
                </a:solidFill>
                <a:latin typeface="Arial MT"/>
                <a:cs typeface="Arial MT"/>
              </a:rPr>
              <a:t>Step</a:t>
            </a:r>
            <a:r>
              <a:rPr sz="3200" spc="-40" dirty="0">
                <a:solidFill>
                  <a:srgbClr val="124479"/>
                </a:solidFill>
                <a:latin typeface="Arial MT"/>
                <a:cs typeface="Arial MT"/>
              </a:rPr>
              <a:t> </a:t>
            </a:r>
            <a:r>
              <a:rPr sz="3200" dirty="0">
                <a:solidFill>
                  <a:srgbClr val="124479"/>
                </a:solidFill>
                <a:latin typeface="Arial MT"/>
                <a:cs typeface="Arial MT"/>
              </a:rPr>
              <a:t>3.</a:t>
            </a:r>
            <a:r>
              <a:rPr sz="3200" spc="-30" dirty="0">
                <a:solidFill>
                  <a:srgbClr val="124479"/>
                </a:solidFill>
                <a:latin typeface="Arial MT"/>
                <a:cs typeface="Arial MT"/>
              </a:rPr>
              <a:t> </a:t>
            </a:r>
            <a:r>
              <a:rPr sz="3200" dirty="0">
                <a:latin typeface="Arial MT"/>
                <a:cs typeface="Arial MT"/>
              </a:rPr>
              <a:t>FDACS</a:t>
            </a:r>
            <a:r>
              <a:rPr sz="3200" spc="-45" dirty="0">
                <a:latin typeface="Arial MT"/>
                <a:cs typeface="Arial MT"/>
              </a:rPr>
              <a:t> </a:t>
            </a:r>
            <a:r>
              <a:rPr sz="3200" dirty="0">
                <a:latin typeface="Arial MT"/>
                <a:cs typeface="Arial MT"/>
              </a:rPr>
              <a:t>notifies</a:t>
            </a:r>
            <a:r>
              <a:rPr sz="3200" spc="-15" dirty="0">
                <a:latin typeface="Arial MT"/>
                <a:cs typeface="Arial MT"/>
              </a:rPr>
              <a:t> </a:t>
            </a:r>
            <a:r>
              <a:rPr sz="3200" spc="-20" dirty="0">
                <a:latin typeface="Arial MT"/>
                <a:cs typeface="Arial MT"/>
              </a:rPr>
              <a:t>USDA </a:t>
            </a:r>
            <a:r>
              <a:rPr sz="3200" dirty="0">
                <a:solidFill>
                  <a:srgbClr val="124479"/>
                </a:solidFill>
                <a:latin typeface="Arial MT"/>
                <a:cs typeface="Arial MT"/>
              </a:rPr>
              <a:t>Step</a:t>
            </a:r>
            <a:r>
              <a:rPr sz="3200" spc="-25" dirty="0">
                <a:solidFill>
                  <a:srgbClr val="124479"/>
                </a:solidFill>
                <a:latin typeface="Arial MT"/>
                <a:cs typeface="Arial MT"/>
              </a:rPr>
              <a:t> </a:t>
            </a:r>
            <a:r>
              <a:rPr sz="3200" dirty="0">
                <a:solidFill>
                  <a:srgbClr val="124479"/>
                </a:solidFill>
                <a:latin typeface="Arial MT"/>
                <a:cs typeface="Arial MT"/>
              </a:rPr>
              <a:t>4.</a:t>
            </a:r>
            <a:r>
              <a:rPr sz="3200" spc="-15" dirty="0">
                <a:solidFill>
                  <a:srgbClr val="124479"/>
                </a:solidFill>
                <a:latin typeface="Arial MT"/>
                <a:cs typeface="Arial MT"/>
              </a:rPr>
              <a:t> </a:t>
            </a:r>
            <a:r>
              <a:rPr sz="3200" spc="-10" dirty="0">
                <a:latin typeface="Arial MT"/>
                <a:cs typeface="Arial MT"/>
              </a:rPr>
              <a:t>Investigation</a:t>
            </a:r>
            <a:endParaRPr sz="3200" dirty="0">
              <a:latin typeface="Arial MT"/>
              <a:cs typeface="Arial M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9144000" cy="6857999"/>
          </a:xfrm>
          <a:prstGeom prst="rect">
            <a:avLst/>
          </a:prstGeom>
        </p:spPr>
      </p:pic>
      <p:sp>
        <p:nvSpPr>
          <p:cNvPr id="3" name="object 3"/>
          <p:cNvSpPr txBox="1">
            <a:spLocks noGrp="1"/>
          </p:cNvSpPr>
          <p:nvPr>
            <p:ph type="title"/>
          </p:nvPr>
        </p:nvSpPr>
        <p:spPr>
          <a:prstGeom prst="rect">
            <a:avLst/>
          </a:prstGeom>
        </p:spPr>
        <p:txBody>
          <a:bodyPr vert="horz" wrap="square" lIns="0" tIns="111328" rIns="0" bIns="0" rtlCol="0">
            <a:spAutoFit/>
          </a:bodyPr>
          <a:lstStyle/>
          <a:p>
            <a:pPr marL="12700">
              <a:lnSpc>
                <a:spcPct val="100000"/>
              </a:lnSpc>
              <a:spcBef>
                <a:spcPts val="95"/>
              </a:spcBef>
            </a:pPr>
            <a:r>
              <a:rPr sz="4000" dirty="0">
                <a:solidFill>
                  <a:srgbClr val="F1F1F1"/>
                </a:solidFill>
              </a:rPr>
              <a:t>Handling</a:t>
            </a:r>
            <a:r>
              <a:rPr sz="4000" spc="-25" dirty="0">
                <a:solidFill>
                  <a:srgbClr val="F1F1F1"/>
                </a:solidFill>
              </a:rPr>
              <a:t> </a:t>
            </a:r>
            <a:r>
              <a:rPr sz="4000" dirty="0">
                <a:solidFill>
                  <a:srgbClr val="F1F1F1"/>
                </a:solidFill>
              </a:rPr>
              <a:t>a</a:t>
            </a:r>
            <a:r>
              <a:rPr sz="4000" spc="-25" dirty="0">
                <a:solidFill>
                  <a:srgbClr val="F1F1F1"/>
                </a:solidFill>
              </a:rPr>
              <a:t> </a:t>
            </a:r>
            <a:r>
              <a:rPr sz="4000" spc="-10" dirty="0">
                <a:solidFill>
                  <a:srgbClr val="F1F1F1"/>
                </a:solidFill>
              </a:rPr>
              <a:t>Complaint</a:t>
            </a:r>
            <a:endParaRPr sz="4000"/>
          </a:p>
        </p:txBody>
      </p:sp>
      <p:sp>
        <p:nvSpPr>
          <p:cNvPr id="4" name="object 4"/>
          <p:cNvSpPr txBox="1"/>
          <p:nvPr/>
        </p:nvSpPr>
        <p:spPr>
          <a:xfrm>
            <a:off x="574954" y="1825828"/>
            <a:ext cx="7585709" cy="4241165"/>
          </a:xfrm>
          <a:prstGeom prst="rect">
            <a:avLst/>
          </a:prstGeom>
        </p:spPr>
        <p:txBody>
          <a:bodyPr vert="horz" wrap="square" lIns="0" tIns="13335" rIns="0" bIns="0" rtlCol="0">
            <a:spAutoFit/>
          </a:bodyPr>
          <a:lstStyle/>
          <a:p>
            <a:pPr marL="12700" marR="911860">
              <a:lnSpc>
                <a:spcPct val="100000"/>
              </a:lnSpc>
              <a:spcBef>
                <a:spcPts val="105"/>
              </a:spcBef>
            </a:pPr>
            <a:r>
              <a:rPr sz="3200" b="1" dirty="0">
                <a:solidFill>
                  <a:srgbClr val="F1F1F1"/>
                </a:solidFill>
                <a:latin typeface="Arial"/>
                <a:cs typeface="Arial"/>
              </a:rPr>
              <a:t>Handling</a:t>
            </a:r>
            <a:r>
              <a:rPr sz="3200" b="1" spc="-60" dirty="0">
                <a:solidFill>
                  <a:srgbClr val="F1F1F1"/>
                </a:solidFill>
                <a:latin typeface="Arial"/>
                <a:cs typeface="Arial"/>
              </a:rPr>
              <a:t> </a:t>
            </a:r>
            <a:r>
              <a:rPr sz="3200" b="1" dirty="0">
                <a:solidFill>
                  <a:srgbClr val="F1F1F1"/>
                </a:solidFill>
                <a:latin typeface="Arial"/>
                <a:cs typeface="Arial"/>
              </a:rPr>
              <a:t>a</a:t>
            </a:r>
            <a:r>
              <a:rPr sz="3200" b="1" spc="-40" dirty="0">
                <a:solidFill>
                  <a:srgbClr val="F1F1F1"/>
                </a:solidFill>
                <a:latin typeface="Arial"/>
                <a:cs typeface="Arial"/>
              </a:rPr>
              <a:t> </a:t>
            </a:r>
            <a:r>
              <a:rPr sz="3200" b="1" dirty="0">
                <a:solidFill>
                  <a:srgbClr val="F1F1F1"/>
                </a:solidFill>
                <a:latin typeface="Arial"/>
                <a:cs typeface="Arial"/>
              </a:rPr>
              <a:t>Civil</a:t>
            </a:r>
            <a:r>
              <a:rPr sz="3200" b="1" spc="-15" dirty="0">
                <a:solidFill>
                  <a:srgbClr val="F1F1F1"/>
                </a:solidFill>
                <a:latin typeface="Arial"/>
                <a:cs typeface="Arial"/>
              </a:rPr>
              <a:t> </a:t>
            </a:r>
            <a:r>
              <a:rPr sz="3200" b="1" dirty="0">
                <a:solidFill>
                  <a:srgbClr val="F1F1F1"/>
                </a:solidFill>
                <a:latin typeface="Arial"/>
                <a:cs typeface="Arial"/>
              </a:rPr>
              <a:t>Rights</a:t>
            </a:r>
            <a:r>
              <a:rPr sz="3200" b="1" spc="-55" dirty="0">
                <a:solidFill>
                  <a:srgbClr val="F1F1F1"/>
                </a:solidFill>
                <a:latin typeface="Arial"/>
                <a:cs typeface="Arial"/>
              </a:rPr>
              <a:t> </a:t>
            </a:r>
            <a:r>
              <a:rPr sz="3200" b="1" spc="-10" dirty="0">
                <a:solidFill>
                  <a:srgbClr val="F1F1F1"/>
                </a:solidFill>
                <a:latin typeface="Arial"/>
                <a:cs typeface="Arial"/>
              </a:rPr>
              <a:t>Complaint </a:t>
            </a:r>
            <a:r>
              <a:rPr sz="3200" b="1" dirty="0">
                <a:solidFill>
                  <a:srgbClr val="F1F1F1"/>
                </a:solidFill>
                <a:latin typeface="Arial"/>
                <a:cs typeface="Arial"/>
              </a:rPr>
              <a:t>requires</a:t>
            </a:r>
            <a:r>
              <a:rPr sz="3200" b="1" spc="-40" dirty="0">
                <a:solidFill>
                  <a:srgbClr val="F1F1F1"/>
                </a:solidFill>
                <a:latin typeface="Arial"/>
                <a:cs typeface="Arial"/>
              </a:rPr>
              <a:t> </a:t>
            </a:r>
            <a:r>
              <a:rPr sz="3200" b="1" dirty="0">
                <a:solidFill>
                  <a:srgbClr val="F1F1F1"/>
                </a:solidFill>
                <a:latin typeface="Arial"/>
                <a:cs typeface="Arial"/>
              </a:rPr>
              <a:t>careful</a:t>
            </a:r>
            <a:r>
              <a:rPr sz="3200" b="1" spc="-40" dirty="0">
                <a:solidFill>
                  <a:srgbClr val="F1F1F1"/>
                </a:solidFill>
                <a:latin typeface="Arial"/>
                <a:cs typeface="Arial"/>
              </a:rPr>
              <a:t> </a:t>
            </a:r>
            <a:r>
              <a:rPr sz="3200" b="1" dirty="0">
                <a:solidFill>
                  <a:srgbClr val="F1F1F1"/>
                </a:solidFill>
                <a:latin typeface="Arial"/>
                <a:cs typeface="Arial"/>
              </a:rPr>
              <a:t>attention</a:t>
            </a:r>
            <a:r>
              <a:rPr sz="3200" b="1" spc="-55" dirty="0">
                <a:solidFill>
                  <a:srgbClr val="F1F1F1"/>
                </a:solidFill>
                <a:latin typeface="Arial"/>
                <a:cs typeface="Arial"/>
              </a:rPr>
              <a:t> </a:t>
            </a:r>
            <a:r>
              <a:rPr sz="3200" b="1" dirty="0">
                <a:solidFill>
                  <a:srgbClr val="F1F1F1"/>
                </a:solidFill>
                <a:latin typeface="Arial"/>
                <a:cs typeface="Arial"/>
              </a:rPr>
              <a:t>to</a:t>
            </a:r>
            <a:r>
              <a:rPr sz="3200" b="1" spc="-25" dirty="0">
                <a:solidFill>
                  <a:srgbClr val="F1F1F1"/>
                </a:solidFill>
                <a:latin typeface="Arial"/>
                <a:cs typeface="Arial"/>
              </a:rPr>
              <a:t> </a:t>
            </a:r>
            <a:r>
              <a:rPr sz="3200" b="1" spc="-10" dirty="0">
                <a:solidFill>
                  <a:srgbClr val="F1F1F1"/>
                </a:solidFill>
                <a:latin typeface="Arial"/>
                <a:cs typeface="Arial"/>
              </a:rPr>
              <a:t>detail.</a:t>
            </a:r>
            <a:endParaRPr sz="3200">
              <a:latin typeface="Arial"/>
              <a:cs typeface="Arial"/>
            </a:endParaRPr>
          </a:p>
          <a:p>
            <a:pPr>
              <a:lnSpc>
                <a:spcPct val="100000"/>
              </a:lnSpc>
              <a:spcBef>
                <a:spcPts val="1660"/>
              </a:spcBef>
            </a:pPr>
            <a:endParaRPr sz="3200">
              <a:latin typeface="Arial"/>
              <a:cs typeface="Arial"/>
            </a:endParaRPr>
          </a:p>
          <a:p>
            <a:pPr marL="527685" indent="-457200">
              <a:lnSpc>
                <a:spcPct val="100000"/>
              </a:lnSpc>
              <a:buClr>
                <a:srgbClr val="FFFFFF"/>
              </a:buClr>
              <a:buChar char="•"/>
              <a:tabLst>
                <a:tab pos="527685" algn="l"/>
              </a:tabLst>
            </a:pPr>
            <a:r>
              <a:rPr sz="3000" dirty="0">
                <a:solidFill>
                  <a:srgbClr val="F1F1F1"/>
                </a:solidFill>
                <a:latin typeface="Arial MT"/>
                <a:cs typeface="Arial MT"/>
              </a:rPr>
              <a:t>Listen</a:t>
            </a:r>
            <a:r>
              <a:rPr sz="3000" spc="-50" dirty="0">
                <a:solidFill>
                  <a:srgbClr val="F1F1F1"/>
                </a:solidFill>
                <a:latin typeface="Arial MT"/>
                <a:cs typeface="Arial MT"/>
              </a:rPr>
              <a:t> </a:t>
            </a:r>
            <a:r>
              <a:rPr sz="3000" dirty="0">
                <a:solidFill>
                  <a:srgbClr val="F1F1F1"/>
                </a:solidFill>
                <a:latin typeface="Arial MT"/>
                <a:cs typeface="Arial MT"/>
              </a:rPr>
              <a:t>to</a:t>
            </a:r>
            <a:r>
              <a:rPr sz="3000" spc="-10" dirty="0">
                <a:solidFill>
                  <a:srgbClr val="F1F1F1"/>
                </a:solidFill>
                <a:latin typeface="Arial MT"/>
                <a:cs typeface="Arial MT"/>
              </a:rPr>
              <a:t> </a:t>
            </a:r>
            <a:r>
              <a:rPr sz="3000" dirty="0">
                <a:solidFill>
                  <a:srgbClr val="F1F1F1"/>
                </a:solidFill>
                <a:latin typeface="Arial MT"/>
                <a:cs typeface="Arial MT"/>
              </a:rPr>
              <a:t>the</a:t>
            </a:r>
            <a:r>
              <a:rPr sz="3000" spc="-35" dirty="0">
                <a:solidFill>
                  <a:srgbClr val="F1F1F1"/>
                </a:solidFill>
                <a:latin typeface="Arial MT"/>
                <a:cs typeface="Arial MT"/>
              </a:rPr>
              <a:t> </a:t>
            </a:r>
            <a:r>
              <a:rPr sz="3000" dirty="0">
                <a:solidFill>
                  <a:srgbClr val="F1F1F1"/>
                </a:solidFill>
                <a:latin typeface="Arial MT"/>
                <a:cs typeface="Arial MT"/>
              </a:rPr>
              <a:t>person</a:t>
            </a:r>
            <a:r>
              <a:rPr sz="3000" spc="-25" dirty="0">
                <a:solidFill>
                  <a:srgbClr val="F1F1F1"/>
                </a:solidFill>
                <a:latin typeface="Arial MT"/>
                <a:cs typeface="Arial MT"/>
              </a:rPr>
              <a:t> </a:t>
            </a:r>
            <a:r>
              <a:rPr sz="3000" dirty="0">
                <a:solidFill>
                  <a:srgbClr val="F1F1F1"/>
                </a:solidFill>
                <a:latin typeface="Arial MT"/>
                <a:cs typeface="Arial MT"/>
              </a:rPr>
              <a:t>making</a:t>
            </a:r>
            <a:r>
              <a:rPr sz="3000" spc="-45" dirty="0">
                <a:solidFill>
                  <a:srgbClr val="F1F1F1"/>
                </a:solidFill>
                <a:latin typeface="Arial MT"/>
                <a:cs typeface="Arial MT"/>
              </a:rPr>
              <a:t> </a:t>
            </a:r>
            <a:r>
              <a:rPr sz="3000" dirty="0">
                <a:solidFill>
                  <a:srgbClr val="F1F1F1"/>
                </a:solidFill>
                <a:latin typeface="Arial MT"/>
                <a:cs typeface="Arial MT"/>
              </a:rPr>
              <a:t>the</a:t>
            </a:r>
            <a:r>
              <a:rPr sz="3000" spc="-15" dirty="0">
                <a:solidFill>
                  <a:srgbClr val="F1F1F1"/>
                </a:solidFill>
                <a:latin typeface="Arial MT"/>
                <a:cs typeface="Arial MT"/>
              </a:rPr>
              <a:t> </a:t>
            </a:r>
            <a:r>
              <a:rPr sz="3000" spc="-10" dirty="0">
                <a:solidFill>
                  <a:srgbClr val="F1F1F1"/>
                </a:solidFill>
                <a:latin typeface="Arial MT"/>
                <a:cs typeface="Arial MT"/>
              </a:rPr>
              <a:t>complaint</a:t>
            </a:r>
            <a:endParaRPr sz="3000">
              <a:latin typeface="Arial MT"/>
              <a:cs typeface="Arial MT"/>
            </a:endParaRPr>
          </a:p>
          <a:p>
            <a:pPr marL="527685" indent="-457200">
              <a:lnSpc>
                <a:spcPct val="100000"/>
              </a:lnSpc>
              <a:spcBef>
                <a:spcPts val="720"/>
              </a:spcBef>
              <a:buClr>
                <a:srgbClr val="FFFFFF"/>
              </a:buClr>
              <a:buChar char="•"/>
              <a:tabLst>
                <a:tab pos="527685" algn="l"/>
              </a:tabLst>
            </a:pPr>
            <a:r>
              <a:rPr sz="3000" dirty="0">
                <a:solidFill>
                  <a:srgbClr val="F1F1F1"/>
                </a:solidFill>
                <a:latin typeface="Arial MT"/>
                <a:cs typeface="Arial MT"/>
              </a:rPr>
              <a:t>Practice</a:t>
            </a:r>
            <a:r>
              <a:rPr sz="3000" spc="-20" dirty="0">
                <a:solidFill>
                  <a:srgbClr val="F1F1F1"/>
                </a:solidFill>
                <a:latin typeface="Arial MT"/>
                <a:cs typeface="Arial MT"/>
              </a:rPr>
              <a:t> </a:t>
            </a:r>
            <a:r>
              <a:rPr sz="3000" dirty="0">
                <a:solidFill>
                  <a:srgbClr val="F1F1F1"/>
                </a:solidFill>
                <a:latin typeface="Arial MT"/>
                <a:cs typeface="Arial MT"/>
              </a:rPr>
              <a:t>good</a:t>
            </a:r>
            <a:r>
              <a:rPr sz="3000" spc="-40" dirty="0">
                <a:solidFill>
                  <a:srgbClr val="F1F1F1"/>
                </a:solidFill>
                <a:latin typeface="Arial MT"/>
                <a:cs typeface="Arial MT"/>
              </a:rPr>
              <a:t> </a:t>
            </a:r>
            <a:r>
              <a:rPr sz="3000" dirty="0">
                <a:solidFill>
                  <a:srgbClr val="F1F1F1"/>
                </a:solidFill>
                <a:latin typeface="Arial MT"/>
                <a:cs typeface="Arial MT"/>
              </a:rPr>
              <a:t>customer</a:t>
            </a:r>
            <a:r>
              <a:rPr sz="3000" spc="-30" dirty="0">
                <a:solidFill>
                  <a:srgbClr val="F1F1F1"/>
                </a:solidFill>
                <a:latin typeface="Arial MT"/>
                <a:cs typeface="Arial MT"/>
              </a:rPr>
              <a:t> </a:t>
            </a:r>
            <a:r>
              <a:rPr sz="3000" spc="-10" dirty="0">
                <a:solidFill>
                  <a:srgbClr val="F1F1F1"/>
                </a:solidFill>
                <a:latin typeface="Arial MT"/>
                <a:cs typeface="Arial MT"/>
              </a:rPr>
              <a:t>service</a:t>
            </a:r>
            <a:endParaRPr sz="3000">
              <a:latin typeface="Arial MT"/>
              <a:cs typeface="Arial MT"/>
            </a:endParaRPr>
          </a:p>
          <a:p>
            <a:pPr marL="527685" indent="-457200">
              <a:lnSpc>
                <a:spcPct val="100000"/>
              </a:lnSpc>
              <a:spcBef>
                <a:spcPts val="725"/>
              </a:spcBef>
              <a:buClr>
                <a:srgbClr val="FFFFFF"/>
              </a:buClr>
              <a:buChar char="•"/>
              <a:tabLst>
                <a:tab pos="527685" algn="l"/>
              </a:tabLst>
            </a:pPr>
            <a:r>
              <a:rPr sz="3000" dirty="0">
                <a:solidFill>
                  <a:srgbClr val="F1F1F1"/>
                </a:solidFill>
                <a:latin typeface="Arial MT"/>
                <a:cs typeface="Arial MT"/>
              </a:rPr>
              <a:t>Write</a:t>
            </a:r>
            <a:r>
              <a:rPr sz="3000" spc="-35" dirty="0">
                <a:solidFill>
                  <a:srgbClr val="F1F1F1"/>
                </a:solidFill>
                <a:latin typeface="Arial MT"/>
                <a:cs typeface="Arial MT"/>
              </a:rPr>
              <a:t> </a:t>
            </a:r>
            <a:r>
              <a:rPr sz="3000" dirty="0">
                <a:solidFill>
                  <a:srgbClr val="F1F1F1"/>
                </a:solidFill>
                <a:latin typeface="Arial MT"/>
                <a:cs typeface="Arial MT"/>
              </a:rPr>
              <a:t>it</a:t>
            </a:r>
            <a:r>
              <a:rPr sz="3000" spc="-45" dirty="0">
                <a:solidFill>
                  <a:srgbClr val="F1F1F1"/>
                </a:solidFill>
                <a:latin typeface="Arial MT"/>
                <a:cs typeface="Arial MT"/>
              </a:rPr>
              <a:t> </a:t>
            </a:r>
            <a:r>
              <a:rPr sz="3000" dirty="0">
                <a:solidFill>
                  <a:srgbClr val="F1F1F1"/>
                </a:solidFill>
                <a:latin typeface="Arial MT"/>
                <a:cs typeface="Arial MT"/>
              </a:rPr>
              <a:t>down</a:t>
            </a:r>
            <a:r>
              <a:rPr sz="3000" spc="-45" dirty="0">
                <a:solidFill>
                  <a:srgbClr val="F1F1F1"/>
                </a:solidFill>
                <a:latin typeface="Arial MT"/>
                <a:cs typeface="Arial MT"/>
              </a:rPr>
              <a:t> </a:t>
            </a:r>
            <a:r>
              <a:rPr sz="3000" dirty="0">
                <a:solidFill>
                  <a:srgbClr val="F1F1F1"/>
                </a:solidFill>
                <a:latin typeface="Arial MT"/>
                <a:cs typeface="Arial MT"/>
              </a:rPr>
              <a:t>using</a:t>
            </a:r>
            <a:r>
              <a:rPr sz="3000" spc="-45" dirty="0">
                <a:solidFill>
                  <a:srgbClr val="F1F1F1"/>
                </a:solidFill>
                <a:latin typeface="Arial MT"/>
                <a:cs typeface="Arial MT"/>
              </a:rPr>
              <a:t> </a:t>
            </a:r>
            <a:r>
              <a:rPr sz="3000" dirty="0">
                <a:solidFill>
                  <a:srgbClr val="F1F1F1"/>
                </a:solidFill>
                <a:latin typeface="Arial MT"/>
                <a:cs typeface="Arial MT"/>
              </a:rPr>
              <a:t>an</a:t>
            </a:r>
            <a:r>
              <a:rPr sz="3000" spc="-35" dirty="0">
                <a:solidFill>
                  <a:srgbClr val="F1F1F1"/>
                </a:solidFill>
                <a:latin typeface="Arial MT"/>
                <a:cs typeface="Arial MT"/>
              </a:rPr>
              <a:t> </a:t>
            </a:r>
            <a:r>
              <a:rPr sz="3000" dirty="0">
                <a:solidFill>
                  <a:srgbClr val="F1F1F1"/>
                </a:solidFill>
                <a:latin typeface="Arial MT"/>
                <a:cs typeface="Arial MT"/>
              </a:rPr>
              <a:t>established</a:t>
            </a:r>
            <a:r>
              <a:rPr sz="3000" spc="-60" dirty="0">
                <a:solidFill>
                  <a:srgbClr val="F1F1F1"/>
                </a:solidFill>
                <a:latin typeface="Arial MT"/>
                <a:cs typeface="Arial MT"/>
              </a:rPr>
              <a:t> </a:t>
            </a:r>
            <a:r>
              <a:rPr sz="3000" spc="-20" dirty="0">
                <a:solidFill>
                  <a:srgbClr val="F1F1F1"/>
                </a:solidFill>
                <a:latin typeface="Arial MT"/>
                <a:cs typeface="Arial MT"/>
              </a:rPr>
              <a:t>form</a:t>
            </a:r>
            <a:endParaRPr sz="3000">
              <a:latin typeface="Arial MT"/>
              <a:cs typeface="Arial MT"/>
            </a:endParaRPr>
          </a:p>
          <a:p>
            <a:pPr marL="527685" marR="6350" indent="-457200">
              <a:lnSpc>
                <a:spcPct val="100000"/>
              </a:lnSpc>
              <a:spcBef>
                <a:spcPts val="720"/>
              </a:spcBef>
              <a:buClr>
                <a:srgbClr val="FFFFFF"/>
              </a:buClr>
              <a:buChar char="•"/>
              <a:tabLst>
                <a:tab pos="527685" algn="l"/>
              </a:tabLst>
            </a:pPr>
            <a:r>
              <a:rPr sz="3000" dirty="0">
                <a:solidFill>
                  <a:srgbClr val="F1F1F1"/>
                </a:solidFill>
                <a:latin typeface="Arial MT"/>
                <a:cs typeface="Arial MT"/>
              </a:rPr>
              <a:t>Immediately</a:t>
            </a:r>
            <a:r>
              <a:rPr sz="3000" spc="-25" dirty="0">
                <a:solidFill>
                  <a:srgbClr val="F1F1F1"/>
                </a:solidFill>
                <a:latin typeface="Arial MT"/>
                <a:cs typeface="Arial MT"/>
              </a:rPr>
              <a:t> </a:t>
            </a:r>
            <a:r>
              <a:rPr sz="3000" dirty="0">
                <a:solidFill>
                  <a:srgbClr val="F1F1F1"/>
                </a:solidFill>
                <a:latin typeface="Arial MT"/>
                <a:cs typeface="Arial MT"/>
              </a:rPr>
              <a:t>move</a:t>
            </a:r>
            <a:r>
              <a:rPr sz="3000" spc="-35" dirty="0">
                <a:solidFill>
                  <a:srgbClr val="F1F1F1"/>
                </a:solidFill>
                <a:latin typeface="Arial MT"/>
                <a:cs typeface="Arial MT"/>
              </a:rPr>
              <a:t> </a:t>
            </a:r>
            <a:r>
              <a:rPr sz="3000" dirty="0">
                <a:solidFill>
                  <a:srgbClr val="F1F1F1"/>
                </a:solidFill>
                <a:latin typeface="Arial MT"/>
                <a:cs typeface="Arial MT"/>
              </a:rPr>
              <a:t>complaint</a:t>
            </a:r>
            <a:r>
              <a:rPr sz="3000" spc="-60" dirty="0">
                <a:solidFill>
                  <a:srgbClr val="F1F1F1"/>
                </a:solidFill>
                <a:latin typeface="Arial MT"/>
                <a:cs typeface="Arial MT"/>
              </a:rPr>
              <a:t> </a:t>
            </a:r>
            <a:r>
              <a:rPr sz="3000" dirty="0">
                <a:solidFill>
                  <a:srgbClr val="F1F1F1"/>
                </a:solidFill>
                <a:latin typeface="Arial MT"/>
                <a:cs typeface="Arial MT"/>
              </a:rPr>
              <a:t>up</a:t>
            </a:r>
            <a:r>
              <a:rPr sz="3000" spc="-20" dirty="0">
                <a:solidFill>
                  <a:srgbClr val="F1F1F1"/>
                </a:solidFill>
                <a:latin typeface="Arial MT"/>
                <a:cs typeface="Arial MT"/>
              </a:rPr>
              <a:t> </a:t>
            </a:r>
            <a:r>
              <a:rPr sz="3000" dirty="0">
                <a:solidFill>
                  <a:srgbClr val="F1F1F1"/>
                </a:solidFill>
                <a:latin typeface="Arial MT"/>
                <a:cs typeface="Arial MT"/>
              </a:rPr>
              <a:t>to</a:t>
            </a:r>
            <a:r>
              <a:rPr sz="3000" spc="-25" dirty="0">
                <a:solidFill>
                  <a:srgbClr val="F1F1F1"/>
                </a:solidFill>
                <a:latin typeface="Arial MT"/>
                <a:cs typeface="Arial MT"/>
              </a:rPr>
              <a:t> </a:t>
            </a:r>
            <a:r>
              <a:rPr sz="3000" spc="-10" dirty="0">
                <a:solidFill>
                  <a:srgbClr val="F1F1F1"/>
                </a:solidFill>
                <a:latin typeface="Arial MT"/>
                <a:cs typeface="Arial MT"/>
              </a:rPr>
              <a:t>person </a:t>
            </a:r>
            <a:r>
              <a:rPr sz="3000" dirty="0">
                <a:solidFill>
                  <a:srgbClr val="F1F1F1"/>
                </a:solidFill>
                <a:latin typeface="Arial MT"/>
                <a:cs typeface="Arial MT"/>
              </a:rPr>
              <a:t>in</a:t>
            </a:r>
            <a:r>
              <a:rPr sz="3000" spc="-5" dirty="0">
                <a:solidFill>
                  <a:srgbClr val="F1F1F1"/>
                </a:solidFill>
                <a:latin typeface="Arial MT"/>
                <a:cs typeface="Arial MT"/>
              </a:rPr>
              <a:t> </a:t>
            </a:r>
            <a:r>
              <a:rPr sz="3000" spc="-10" dirty="0">
                <a:solidFill>
                  <a:srgbClr val="F1F1F1"/>
                </a:solidFill>
                <a:latin typeface="Arial MT"/>
                <a:cs typeface="Arial MT"/>
              </a:rPr>
              <a:t>charge</a:t>
            </a:r>
            <a:endParaRPr sz="3000">
              <a:latin typeface="Arial MT"/>
              <a:cs typeface="Arial M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9144000" cy="860109"/>
          </a:xfrm>
          <a:prstGeom prst="rect">
            <a:avLst/>
          </a:prstGeom>
        </p:spPr>
      </p:pic>
      <p:sp>
        <p:nvSpPr>
          <p:cNvPr id="3" name="object 3"/>
          <p:cNvSpPr txBox="1">
            <a:spLocks noGrp="1"/>
          </p:cNvSpPr>
          <p:nvPr>
            <p:ph type="title"/>
          </p:nvPr>
        </p:nvSpPr>
        <p:spPr>
          <a:prstGeom prst="rect">
            <a:avLst/>
          </a:prstGeom>
        </p:spPr>
        <p:txBody>
          <a:bodyPr vert="horz" wrap="square" lIns="0" tIns="377520" rIns="0" bIns="0" rtlCol="0">
            <a:spAutoFit/>
          </a:bodyPr>
          <a:lstStyle/>
          <a:p>
            <a:pPr marL="1216025">
              <a:lnSpc>
                <a:spcPct val="100000"/>
              </a:lnSpc>
              <a:spcBef>
                <a:spcPts val="105"/>
              </a:spcBef>
            </a:pPr>
            <a:r>
              <a:rPr dirty="0"/>
              <a:t>Compliance</a:t>
            </a:r>
            <a:r>
              <a:rPr spc="-50" dirty="0"/>
              <a:t> </a:t>
            </a:r>
            <a:r>
              <a:rPr spc="-10" dirty="0"/>
              <a:t>Reviews</a:t>
            </a:r>
          </a:p>
        </p:txBody>
      </p:sp>
      <p:sp>
        <p:nvSpPr>
          <p:cNvPr id="4" name="object 4"/>
          <p:cNvSpPr txBox="1">
            <a:spLocks noGrp="1"/>
          </p:cNvSpPr>
          <p:nvPr>
            <p:ph type="body" idx="1"/>
          </p:nvPr>
        </p:nvSpPr>
        <p:spPr>
          <a:prstGeom prst="rect">
            <a:avLst/>
          </a:prstGeom>
        </p:spPr>
        <p:txBody>
          <a:bodyPr vert="horz" wrap="square" lIns="0" tIns="13335" rIns="0" bIns="0" rtlCol="0">
            <a:spAutoFit/>
          </a:bodyPr>
          <a:lstStyle/>
          <a:p>
            <a:pPr marL="355600" marR="5080" indent="-342900">
              <a:lnSpc>
                <a:spcPct val="100000"/>
              </a:lnSpc>
              <a:spcBef>
                <a:spcPts val="105"/>
              </a:spcBef>
              <a:buChar char="•"/>
              <a:tabLst>
                <a:tab pos="355600" algn="l"/>
              </a:tabLst>
            </a:pPr>
            <a:r>
              <a:rPr dirty="0"/>
              <a:t>Compliance</a:t>
            </a:r>
            <a:r>
              <a:rPr spc="-85" dirty="0"/>
              <a:t> </a:t>
            </a:r>
            <a:r>
              <a:rPr dirty="0"/>
              <a:t>reviews</a:t>
            </a:r>
            <a:r>
              <a:rPr spc="-70" dirty="0"/>
              <a:t> </a:t>
            </a:r>
            <a:r>
              <a:rPr dirty="0"/>
              <a:t>examine</a:t>
            </a:r>
            <a:r>
              <a:rPr spc="-55" dirty="0"/>
              <a:t> </a:t>
            </a:r>
            <a:r>
              <a:rPr spc="-10" dirty="0"/>
              <a:t>activities </a:t>
            </a:r>
            <a:r>
              <a:rPr dirty="0"/>
              <a:t>to</a:t>
            </a:r>
            <a:r>
              <a:rPr spc="-35" dirty="0"/>
              <a:t> </a:t>
            </a:r>
            <a:r>
              <a:rPr dirty="0"/>
              <a:t>determine</a:t>
            </a:r>
            <a:r>
              <a:rPr spc="-55" dirty="0"/>
              <a:t> </a:t>
            </a:r>
            <a:r>
              <a:rPr dirty="0"/>
              <a:t>Civil</a:t>
            </a:r>
            <a:r>
              <a:rPr spc="-25" dirty="0"/>
              <a:t> </a:t>
            </a:r>
            <a:r>
              <a:rPr dirty="0"/>
              <a:t>Rights</a:t>
            </a:r>
            <a:r>
              <a:rPr spc="-35" dirty="0"/>
              <a:t> </a:t>
            </a:r>
            <a:r>
              <a:rPr spc="-10" dirty="0"/>
              <a:t>compliance</a:t>
            </a:r>
          </a:p>
          <a:p>
            <a:pPr marL="354965" indent="-342265">
              <a:lnSpc>
                <a:spcPct val="100000"/>
              </a:lnSpc>
              <a:spcBef>
                <a:spcPts val="770"/>
              </a:spcBef>
              <a:buChar char="•"/>
              <a:tabLst>
                <a:tab pos="354965" algn="l"/>
              </a:tabLst>
            </a:pPr>
            <a:r>
              <a:rPr dirty="0"/>
              <a:t>Three</a:t>
            </a:r>
            <a:r>
              <a:rPr spc="-70" dirty="0"/>
              <a:t> </a:t>
            </a:r>
            <a:r>
              <a:rPr spc="-10" dirty="0"/>
              <a:t>types</a:t>
            </a:r>
          </a:p>
          <a:p>
            <a:pPr marL="755650" lvl="1" indent="-285750">
              <a:lnSpc>
                <a:spcPct val="100000"/>
              </a:lnSpc>
              <a:spcBef>
                <a:spcPts val="690"/>
              </a:spcBef>
              <a:buChar char="–"/>
              <a:tabLst>
                <a:tab pos="755650" algn="l"/>
              </a:tabLst>
            </a:pPr>
            <a:r>
              <a:rPr sz="2800" spc="-20" dirty="0">
                <a:latin typeface="Arial MT"/>
                <a:cs typeface="Arial MT"/>
              </a:rPr>
              <a:t>Pre-</a:t>
            </a:r>
            <a:r>
              <a:rPr sz="2800" dirty="0">
                <a:latin typeface="Arial MT"/>
                <a:cs typeface="Arial MT"/>
              </a:rPr>
              <a:t>award</a:t>
            </a:r>
            <a:r>
              <a:rPr sz="2800" spc="-80" dirty="0">
                <a:latin typeface="Arial MT"/>
                <a:cs typeface="Arial MT"/>
              </a:rPr>
              <a:t> </a:t>
            </a:r>
            <a:r>
              <a:rPr sz="2800" dirty="0">
                <a:latin typeface="Arial MT"/>
                <a:cs typeface="Arial MT"/>
              </a:rPr>
              <a:t>compliance</a:t>
            </a:r>
            <a:r>
              <a:rPr sz="2800" spc="-85" dirty="0">
                <a:latin typeface="Arial MT"/>
                <a:cs typeface="Arial MT"/>
              </a:rPr>
              <a:t> </a:t>
            </a:r>
            <a:r>
              <a:rPr sz="2800" spc="-10" dirty="0">
                <a:latin typeface="Arial MT"/>
                <a:cs typeface="Arial MT"/>
              </a:rPr>
              <a:t>review</a:t>
            </a:r>
            <a:endParaRPr sz="2800" dirty="0">
              <a:latin typeface="Arial MT"/>
              <a:cs typeface="Arial MT"/>
            </a:endParaRPr>
          </a:p>
          <a:p>
            <a:pPr marL="755650" lvl="1" indent="-285750">
              <a:lnSpc>
                <a:spcPct val="100000"/>
              </a:lnSpc>
              <a:spcBef>
                <a:spcPts val="675"/>
              </a:spcBef>
              <a:buChar char="–"/>
              <a:tabLst>
                <a:tab pos="755650" algn="l"/>
              </a:tabLst>
            </a:pPr>
            <a:r>
              <a:rPr sz="2800" dirty="0">
                <a:latin typeface="Arial MT"/>
                <a:cs typeface="Arial MT"/>
              </a:rPr>
              <a:t>Routine</a:t>
            </a:r>
            <a:r>
              <a:rPr sz="2800" spc="-110" dirty="0">
                <a:latin typeface="Arial MT"/>
                <a:cs typeface="Arial MT"/>
              </a:rPr>
              <a:t> </a:t>
            </a:r>
            <a:r>
              <a:rPr sz="2800" dirty="0">
                <a:latin typeface="Arial MT"/>
                <a:cs typeface="Arial MT"/>
              </a:rPr>
              <a:t>compliance</a:t>
            </a:r>
            <a:r>
              <a:rPr sz="2800" spc="-110" dirty="0">
                <a:latin typeface="Arial MT"/>
                <a:cs typeface="Arial MT"/>
              </a:rPr>
              <a:t> </a:t>
            </a:r>
            <a:r>
              <a:rPr sz="2800" spc="-10" dirty="0">
                <a:latin typeface="Arial MT"/>
                <a:cs typeface="Arial MT"/>
              </a:rPr>
              <a:t>review</a:t>
            </a:r>
            <a:endParaRPr sz="2800" dirty="0">
              <a:latin typeface="Arial MT"/>
              <a:cs typeface="Arial MT"/>
            </a:endParaRPr>
          </a:p>
          <a:p>
            <a:pPr marL="755650" lvl="1" indent="-285750">
              <a:lnSpc>
                <a:spcPct val="100000"/>
              </a:lnSpc>
              <a:spcBef>
                <a:spcPts val="670"/>
              </a:spcBef>
              <a:buChar char="–"/>
              <a:tabLst>
                <a:tab pos="755650" algn="l"/>
              </a:tabLst>
            </a:pPr>
            <a:r>
              <a:rPr sz="2800" dirty="0">
                <a:latin typeface="Arial MT"/>
                <a:cs typeface="Arial MT"/>
              </a:rPr>
              <a:t>Special</a:t>
            </a:r>
            <a:r>
              <a:rPr sz="2800" spc="-130" dirty="0">
                <a:latin typeface="Arial MT"/>
                <a:cs typeface="Arial MT"/>
              </a:rPr>
              <a:t> </a:t>
            </a:r>
            <a:r>
              <a:rPr sz="2800" dirty="0">
                <a:latin typeface="Arial MT"/>
                <a:cs typeface="Arial MT"/>
              </a:rPr>
              <a:t>compliance</a:t>
            </a:r>
            <a:r>
              <a:rPr sz="2800" spc="-120" dirty="0">
                <a:latin typeface="Arial MT"/>
                <a:cs typeface="Arial MT"/>
              </a:rPr>
              <a:t> </a:t>
            </a:r>
            <a:r>
              <a:rPr sz="2800" spc="-10" dirty="0">
                <a:latin typeface="Arial MT"/>
                <a:cs typeface="Arial MT"/>
              </a:rPr>
              <a:t>review</a:t>
            </a:r>
            <a:endParaRPr sz="2800" dirty="0">
              <a:latin typeface="Arial MT"/>
              <a:cs typeface="Arial M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9143999" cy="6857999"/>
          </a:xfrm>
          <a:prstGeom prst="rect">
            <a:avLst/>
          </a:prstGeom>
        </p:spPr>
      </p:pic>
      <p:sp>
        <p:nvSpPr>
          <p:cNvPr id="3" name="object 3"/>
          <p:cNvSpPr txBox="1">
            <a:spLocks noGrp="1"/>
          </p:cNvSpPr>
          <p:nvPr>
            <p:ph type="title"/>
          </p:nvPr>
        </p:nvSpPr>
        <p:spPr>
          <a:prstGeom prst="rect">
            <a:avLst/>
          </a:prstGeom>
        </p:spPr>
        <p:txBody>
          <a:bodyPr vert="horz" wrap="square" lIns="0" tIns="436067" rIns="0" bIns="0" rtlCol="0">
            <a:spAutoFit/>
          </a:bodyPr>
          <a:lstStyle/>
          <a:p>
            <a:pPr marL="988694">
              <a:lnSpc>
                <a:spcPct val="100000"/>
              </a:lnSpc>
              <a:spcBef>
                <a:spcPts val="100"/>
              </a:spcBef>
            </a:pPr>
            <a:r>
              <a:rPr sz="3600" spc="-10" dirty="0">
                <a:solidFill>
                  <a:srgbClr val="FFFFFF"/>
                </a:solidFill>
              </a:rPr>
              <a:t>Pre-</a:t>
            </a:r>
            <a:r>
              <a:rPr sz="3600" dirty="0">
                <a:solidFill>
                  <a:srgbClr val="FFFFFF"/>
                </a:solidFill>
              </a:rPr>
              <a:t>Award</a:t>
            </a:r>
            <a:r>
              <a:rPr sz="3600" spc="-65" dirty="0">
                <a:solidFill>
                  <a:srgbClr val="FFFFFF"/>
                </a:solidFill>
              </a:rPr>
              <a:t> </a:t>
            </a:r>
            <a:r>
              <a:rPr sz="3600" dirty="0">
                <a:solidFill>
                  <a:srgbClr val="FFFFFF"/>
                </a:solidFill>
              </a:rPr>
              <a:t>Compliance</a:t>
            </a:r>
            <a:r>
              <a:rPr sz="3600" spc="-55" dirty="0">
                <a:solidFill>
                  <a:srgbClr val="FFFFFF"/>
                </a:solidFill>
              </a:rPr>
              <a:t> </a:t>
            </a:r>
            <a:r>
              <a:rPr sz="3600" spc="-10" dirty="0">
                <a:solidFill>
                  <a:srgbClr val="FFFFFF"/>
                </a:solidFill>
              </a:rPr>
              <a:t>Review</a:t>
            </a:r>
            <a:endParaRPr sz="3600"/>
          </a:p>
        </p:txBody>
      </p:sp>
      <p:sp>
        <p:nvSpPr>
          <p:cNvPr id="4" name="object 4"/>
          <p:cNvSpPr txBox="1"/>
          <p:nvPr/>
        </p:nvSpPr>
        <p:spPr>
          <a:xfrm>
            <a:off x="1551177" y="2503119"/>
            <a:ext cx="7001509" cy="1587500"/>
          </a:xfrm>
          <a:prstGeom prst="rect">
            <a:avLst/>
          </a:prstGeom>
        </p:spPr>
        <p:txBody>
          <a:bodyPr vert="horz" wrap="square" lIns="0" tIns="13335" rIns="0" bIns="0" rtlCol="0">
            <a:spAutoFit/>
          </a:bodyPr>
          <a:lstStyle/>
          <a:p>
            <a:pPr marL="354965" marR="5080" indent="-342900">
              <a:lnSpc>
                <a:spcPct val="100000"/>
              </a:lnSpc>
              <a:spcBef>
                <a:spcPts val="105"/>
              </a:spcBef>
              <a:buChar char="•"/>
              <a:tabLst>
                <a:tab pos="354965" algn="l"/>
              </a:tabLst>
            </a:pPr>
            <a:r>
              <a:rPr sz="3200" dirty="0">
                <a:solidFill>
                  <a:srgbClr val="FFFFFF"/>
                </a:solidFill>
                <a:latin typeface="Arial MT"/>
                <a:cs typeface="Arial MT"/>
              </a:rPr>
              <a:t>Occurs</a:t>
            </a:r>
            <a:r>
              <a:rPr sz="3200" spc="-65" dirty="0">
                <a:solidFill>
                  <a:srgbClr val="FFFFFF"/>
                </a:solidFill>
                <a:latin typeface="Arial MT"/>
                <a:cs typeface="Arial MT"/>
              </a:rPr>
              <a:t> </a:t>
            </a:r>
            <a:r>
              <a:rPr sz="3200" dirty="0">
                <a:solidFill>
                  <a:srgbClr val="FFFFFF"/>
                </a:solidFill>
                <a:latin typeface="Arial MT"/>
                <a:cs typeface="Arial MT"/>
              </a:rPr>
              <a:t>before</a:t>
            </a:r>
            <a:r>
              <a:rPr sz="3200" spc="-45" dirty="0">
                <a:solidFill>
                  <a:srgbClr val="FFFFFF"/>
                </a:solidFill>
                <a:latin typeface="Arial MT"/>
                <a:cs typeface="Arial MT"/>
              </a:rPr>
              <a:t> </a:t>
            </a:r>
            <a:r>
              <a:rPr sz="3200" dirty="0">
                <a:solidFill>
                  <a:srgbClr val="FFFFFF"/>
                </a:solidFill>
                <a:latin typeface="Arial MT"/>
                <a:cs typeface="Arial MT"/>
              </a:rPr>
              <a:t>you</a:t>
            </a:r>
            <a:r>
              <a:rPr sz="3200" spc="-50" dirty="0">
                <a:solidFill>
                  <a:srgbClr val="FFFFFF"/>
                </a:solidFill>
                <a:latin typeface="Arial MT"/>
                <a:cs typeface="Arial MT"/>
              </a:rPr>
              <a:t> </a:t>
            </a:r>
            <a:r>
              <a:rPr sz="3200" dirty="0">
                <a:solidFill>
                  <a:srgbClr val="FFFFFF"/>
                </a:solidFill>
                <a:latin typeface="Arial MT"/>
                <a:cs typeface="Arial MT"/>
              </a:rPr>
              <a:t>receive</a:t>
            </a:r>
            <a:r>
              <a:rPr sz="3200" spc="-50" dirty="0">
                <a:solidFill>
                  <a:srgbClr val="FFFFFF"/>
                </a:solidFill>
                <a:latin typeface="Arial MT"/>
                <a:cs typeface="Arial MT"/>
              </a:rPr>
              <a:t> </a:t>
            </a:r>
            <a:r>
              <a:rPr sz="3200" dirty="0">
                <a:solidFill>
                  <a:srgbClr val="FFFFFF"/>
                </a:solidFill>
                <a:latin typeface="Arial MT"/>
                <a:cs typeface="Arial MT"/>
              </a:rPr>
              <a:t>any</a:t>
            </a:r>
            <a:r>
              <a:rPr sz="3200" spc="-30" dirty="0">
                <a:solidFill>
                  <a:srgbClr val="FFFFFF"/>
                </a:solidFill>
                <a:latin typeface="Arial MT"/>
                <a:cs typeface="Arial MT"/>
              </a:rPr>
              <a:t> </a:t>
            </a:r>
            <a:r>
              <a:rPr sz="3200" spc="-20" dirty="0">
                <a:solidFill>
                  <a:srgbClr val="FFFFFF"/>
                </a:solidFill>
                <a:latin typeface="Arial MT"/>
                <a:cs typeface="Arial MT"/>
              </a:rPr>
              <a:t>food </a:t>
            </a:r>
            <a:r>
              <a:rPr sz="3200" dirty="0">
                <a:solidFill>
                  <a:srgbClr val="FFFFFF"/>
                </a:solidFill>
                <a:latin typeface="Arial MT"/>
                <a:cs typeface="Arial MT"/>
              </a:rPr>
              <a:t>(or</a:t>
            </a:r>
            <a:r>
              <a:rPr sz="3200" spc="-50" dirty="0">
                <a:solidFill>
                  <a:srgbClr val="FFFFFF"/>
                </a:solidFill>
                <a:latin typeface="Arial MT"/>
                <a:cs typeface="Arial MT"/>
              </a:rPr>
              <a:t> </a:t>
            </a:r>
            <a:r>
              <a:rPr sz="3200" dirty="0">
                <a:solidFill>
                  <a:srgbClr val="FFFFFF"/>
                </a:solidFill>
                <a:latin typeface="Arial MT"/>
                <a:cs typeface="Arial MT"/>
              </a:rPr>
              <a:t>financial</a:t>
            </a:r>
            <a:r>
              <a:rPr sz="3200" spc="-25" dirty="0">
                <a:solidFill>
                  <a:srgbClr val="FFFFFF"/>
                </a:solidFill>
                <a:latin typeface="Arial MT"/>
                <a:cs typeface="Arial MT"/>
              </a:rPr>
              <a:t> </a:t>
            </a:r>
            <a:r>
              <a:rPr sz="3200" dirty="0">
                <a:solidFill>
                  <a:srgbClr val="FFFFFF"/>
                </a:solidFill>
                <a:latin typeface="Arial MT"/>
                <a:cs typeface="Arial MT"/>
              </a:rPr>
              <a:t>assistance,</a:t>
            </a:r>
            <a:r>
              <a:rPr sz="3200" spc="-65" dirty="0">
                <a:solidFill>
                  <a:srgbClr val="FFFFFF"/>
                </a:solidFill>
                <a:latin typeface="Arial MT"/>
                <a:cs typeface="Arial MT"/>
              </a:rPr>
              <a:t> </a:t>
            </a:r>
            <a:r>
              <a:rPr sz="3200" dirty="0">
                <a:solidFill>
                  <a:srgbClr val="FFFFFF"/>
                </a:solidFill>
                <a:latin typeface="Arial MT"/>
                <a:cs typeface="Arial MT"/>
              </a:rPr>
              <a:t>if</a:t>
            </a:r>
            <a:r>
              <a:rPr sz="3200" spc="-25" dirty="0">
                <a:solidFill>
                  <a:srgbClr val="FFFFFF"/>
                </a:solidFill>
                <a:latin typeface="Arial MT"/>
                <a:cs typeface="Arial MT"/>
              </a:rPr>
              <a:t> </a:t>
            </a:r>
            <a:r>
              <a:rPr sz="3200" spc="-10" dirty="0">
                <a:solidFill>
                  <a:srgbClr val="FFFFFF"/>
                </a:solidFill>
                <a:latin typeface="Arial MT"/>
                <a:cs typeface="Arial MT"/>
              </a:rPr>
              <a:t>applicable)</a:t>
            </a:r>
            <a:endParaRPr sz="3200">
              <a:latin typeface="Arial MT"/>
              <a:cs typeface="Arial MT"/>
            </a:endParaRPr>
          </a:p>
          <a:p>
            <a:pPr marL="354965" indent="-342265">
              <a:lnSpc>
                <a:spcPct val="100000"/>
              </a:lnSpc>
              <a:spcBef>
                <a:spcPts val="770"/>
              </a:spcBef>
              <a:buChar char="•"/>
              <a:tabLst>
                <a:tab pos="354965" algn="l"/>
              </a:tabLst>
            </a:pPr>
            <a:r>
              <a:rPr sz="3200" dirty="0">
                <a:solidFill>
                  <a:srgbClr val="FFFFFF"/>
                </a:solidFill>
                <a:latin typeface="Arial MT"/>
                <a:cs typeface="Arial MT"/>
              </a:rPr>
              <a:t>Happens</a:t>
            </a:r>
            <a:r>
              <a:rPr sz="3200" spc="-30" dirty="0">
                <a:solidFill>
                  <a:srgbClr val="FFFFFF"/>
                </a:solidFill>
                <a:latin typeface="Arial MT"/>
                <a:cs typeface="Arial MT"/>
              </a:rPr>
              <a:t> </a:t>
            </a:r>
            <a:r>
              <a:rPr sz="3200" dirty="0">
                <a:solidFill>
                  <a:srgbClr val="FFFFFF"/>
                </a:solidFill>
                <a:latin typeface="Arial MT"/>
                <a:cs typeface="Arial MT"/>
              </a:rPr>
              <a:t>at</a:t>
            </a:r>
            <a:r>
              <a:rPr sz="3200" spc="-40" dirty="0">
                <a:solidFill>
                  <a:srgbClr val="FFFFFF"/>
                </a:solidFill>
                <a:latin typeface="Arial MT"/>
                <a:cs typeface="Arial MT"/>
              </a:rPr>
              <a:t> </a:t>
            </a:r>
            <a:r>
              <a:rPr sz="3200" dirty="0">
                <a:solidFill>
                  <a:srgbClr val="FFFFFF"/>
                </a:solidFill>
                <a:latin typeface="Arial MT"/>
                <a:cs typeface="Arial MT"/>
              </a:rPr>
              <a:t>all</a:t>
            </a:r>
            <a:r>
              <a:rPr sz="3200" spc="-35" dirty="0">
                <a:solidFill>
                  <a:srgbClr val="FFFFFF"/>
                </a:solidFill>
                <a:latin typeface="Arial MT"/>
                <a:cs typeface="Arial MT"/>
              </a:rPr>
              <a:t> </a:t>
            </a:r>
            <a:r>
              <a:rPr sz="3200" spc="-10" dirty="0">
                <a:solidFill>
                  <a:srgbClr val="FFFFFF"/>
                </a:solidFill>
                <a:latin typeface="Arial MT"/>
                <a:cs typeface="Arial MT"/>
              </a:rPr>
              <a:t>levels</a:t>
            </a:r>
            <a:endParaRPr sz="3200">
              <a:latin typeface="Arial MT"/>
              <a:cs typeface="Arial M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9144000" cy="6857999"/>
          </a:xfrm>
          <a:prstGeom prst="rect">
            <a:avLst/>
          </a:prstGeom>
        </p:spPr>
      </p:pic>
      <p:sp>
        <p:nvSpPr>
          <p:cNvPr id="3" name="object 3"/>
          <p:cNvSpPr txBox="1">
            <a:spLocks noGrp="1"/>
          </p:cNvSpPr>
          <p:nvPr>
            <p:ph type="title"/>
          </p:nvPr>
        </p:nvSpPr>
        <p:spPr>
          <a:xfrm>
            <a:off x="574954" y="901446"/>
            <a:ext cx="6824345" cy="635000"/>
          </a:xfrm>
          <a:prstGeom prst="rect">
            <a:avLst/>
          </a:prstGeom>
        </p:spPr>
        <p:txBody>
          <a:bodyPr vert="horz" wrap="square" lIns="0" tIns="12065" rIns="0" bIns="0" rtlCol="0">
            <a:spAutoFit/>
          </a:bodyPr>
          <a:lstStyle/>
          <a:p>
            <a:pPr marL="12700">
              <a:lnSpc>
                <a:spcPct val="100000"/>
              </a:lnSpc>
              <a:spcBef>
                <a:spcPts val="95"/>
              </a:spcBef>
            </a:pPr>
            <a:r>
              <a:rPr sz="4000" dirty="0">
                <a:solidFill>
                  <a:srgbClr val="FFFFFF"/>
                </a:solidFill>
              </a:rPr>
              <a:t>Routine</a:t>
            </a:r>
            <a:r>
              <a:rPr sz="4000" spc="-180" dirty="0">
                <a:solidFill>
                  <a:srgbClr val="FFFFFF"/>
                </a:solidFill>
              </a:rPr>
              <a:t> </a:t>
            </a:r>
            <a:r>
              <a:rPr sz="4000" dirty="0">
                <a:solidFill>
                  <a:srgbClr val="FFFFFF"/>
                </a:solidFill>
              </a:rPr>
              <a:t>Compliance</a:t>
            </a:r>
            <a:r>
              <a:rPr sz="4000" spc="-160" dirty="0">
                <a:solidFill>
                  <a:srgbClr val="FFFFFF"/>
                </a:solidFill>
              </a:rPr>
              <a:t> </a:t>
            </a:r>
            <a:r>
              <a:rPr sz="4000" spc="-10" dirty="0">
                <a:solidFill>
                  <a:srgbClr val="FFFFFF"/>
                </a:solidFill>
              </a:rPr>
              <a:t>Review</a:t>
            </a:r>
            <a:endParaRPr sz="4000"/>
          </a:p>
        </p:txBody>
      </p:sp>
      <p:sp>
        <p:nvSpPr>
          <p:cNvPr id="4" name="object 4"/>
          <p:cNvSpPr txBox="1"/>
          <p:nvPr/>
        </p:nvSpPr>
        <p:spPr>
          <a:xfrm>
            <a:off x="574954" y="1740573"/>
            <a:ext cx="6142355" cy="3733800"/>
          </a:xfrm>
          <a:prstGeom prst="rect">
            <a:avLst/>
          </a:prstGeom>
        </p:spPr>
        <p:txBody>
          <a:bodyPr vert="horz" wrap="square" lIns="0" tIns="110489" rIns="0" bIns="0" rtlCol="0">
            <a:spAutoFit/>
          </a:bodyPr>
          <a:lstStyle/>
          <a:p>
            <a:pPr marL="354965" indent="-342265">
              <a:lnSpc>
                <a:spcPct val="100000"/>
              </a:lnSpc>
              <a:spcBef>
                <a:spcPts val="869"/>
              </a:spcBef>
              <a:buChar char="•"/>
              <a:tabLst>
                <a:tab pos="354965" algn="l"/>
              </a:tabLst>
            </a:pPr>
            <a:r>
              <a:rPr sz="3200" spc="-10" dirty="0">
                <a:solidFill>
                  <a:srgbClr val="FFFFFF"/>
                </a:solidFill>
                <a:latin typeface="Arial MT"/>
                <a:cs typeface="Arial MT"/>
              </a:rPr>
              <a:t>Scheduled</a:t>
            </a:r>
            <a:endParaRPr sz="3200">
              <a:latin typeface="Arial MT"/>
              <a:cs typeface="Arial MT"/>
            </a:endParaRPr>
          </a:p>
          <a:p>
            <a:pPr marL="354965" indent="-342265">
              <a:lnSpc>
                <a:spcPct val="100000"/>
              </a:lnSpc>
              <a:spcBef>
                <a:spcPts val="770"/>
              </a:spcBef>
              <a:buChar char="•"/>
              <a:tabLst>
                <a:tab pos="354965" algn="l"/>
              </a:tabLst>
            </a:pPr>
            <a:r>
              <a:rPr sz="3200" dirty="0">
                <a:solidFill>
                  <a:srgbClr val="FFFFFF"/>
                </a:solidFill>
                <a:latin typeface="Arial MT"/>
                <a:cs typeface="Arial MT"/>
              </a:rPr>
              <a:t>Part</a:t>
            </a:r>
            <a:r>
              <a:rPr sz="3200" spc="-60" dirty="0">
                <a:solidFill>
                  <a:srgbClr val="FFFFFF"/>
                </a:solidFill>
                <a:latin typeface="Arial MT"/>
                <a:cs typeface="Arial MT"/>
              </a:rPr>
              <a:t> </a:t>
            </a:r>
            <a:r>
              <a:rPr sz="3200" dirty="0">
                <a:solidFill>
                  <a:srgbClr val="FFFFFF"/>
                </a:solidFill>
                <a:latin typeface="Arial MT"/>
                <a:cs typeface="Arial MT"/>
              </a:rPr>
              <a:t>of</a:t>
            </a:r>
            <a:r>
              <a:rPr sz="3200" spc="-35" dirty="0">
                <a:solidFill>
                  <a:srgbClr val="FFFFFF"/>
                </a:solidFill>
                <a:latin typeface="Arial MT"/>
                <a:cs typeface="Arial MT"/>
              </a:rPr>
              <a:t> </a:t>
            </a:r>
            <a:r>
              <a:rPr sz="3200" dirty="0">
                <a:solidFill>
                  <a:srgbClr val="FFFFFF"/>
                </a:solidFill>
                <a:latin typeface="Arial MT"/>
                <a:cs typeface="Arial MT"/>
              </a:rPr>
              <a:t>regular</a:t>
            </a:r>
            <a:r>
              <a:rPr sz="3200" spc="-45" dirty="0">
                <a:solidFill>
                  <a:srgbClr val="FFFFFF"/>
                </a:solidFill>
                <a:latin typeface="Arial MT"/>
                <a:cs typeface="Arial MT"/>
              </a:rPr>
              <a:t> </a:t>
            </a:r>
            <a:r>
              <a:rPr sz="3200" dirty="0">
                <a:solidFill>
                  <a:srgbClr val="FFFFFF"/>
                </a:solidFill>
                <a:latin typeface="Arial MT"/>
                <a:cs typeface="Arial MT"/>
              </a:rPr>
              <a:t>program</a:t>
            </a:r>
            <a:r>
              <a:rPr sz="3200" spc="-40" dirty="0">
                <a:solidFill>
                  <a:srgbClr val="FFFFFF"/>
                </a:solidFill>
                <a:latin typeface="Arial MT"/>
                <a:cs typeface="Arial MT"/>
              </a:rPr>
              <a:t> </a:t>
            </a:r>
            <a:r>
              <a:rPr sz="3200" spc="-10" dirty="0">
                <a:solidFill>
                  <a:srgbClr val="FFFFFF"/>
                </a:solidFill>
                <a:latin typeface="Arial MT"/>
                <a:cs typeface="Arial MT"/>
              </a:rPr>
              <a:t>review</a:t>
            </a:r>
            <a:endParaRPr sz="3200">
              <a:latin typeface="Arial MT"/>
              <a:cs typeface="Arial MT"/>
            </a:endParaRPr>
          </a:p>
          <a:p>
            <a:pPr marL="355600" marR="5080" indent="-342900">
              <a:lnSpc>
                <a:spcPct val="100000"/>
              </a:lnSpc>
              <a:spcBef>
                <a:spcPts val="770"/>
              </a:spcBef>
              <a:buChar char="•"/>
              <a:tabLst>
                <a:tab pos="355600" algn="l"/>
              </a:tabLst>
            </a:pPr>
            <a:r>
              <a:rPr sz="3200" dirty="0">
                <a:solidFill>
                  <a:srgbClr val="FFFFFF"/>
                </a:solidFill>
                <a:latin typeface="Arial MT"/>
                <a:cs typeface="Arial MT"/>
              </a:rPr>
              <a:t>Looks</a:t>
            </a:r>
            <a:r>
              <a:rPr sz="3200" spc="-55" dirty="0">
                <a:solidFill>
                  <a:srgbClr val="FFFFFF"/>
                </a:solidFill>
                <a:latin typeface="Arial MT"/>
                <a:cs typeface="Arial MT"/>
              </a:rPr>
              <a:t> </a:t>
            </a:r>
            <a:r>
              <a:rPr sz="3200" dirty="0">
                <a:solidFill>
                  <a:srgbClr val="FFFFFF"/>
                </a:solidFill>
                <a:latin typeface="Arial MT"/>
                <a:cs typeface="Arial MT"/>
              </a:rPr>
              <a:t>for</a:t>
            </a:r>
            <a:r>
              <a:rPr sz="3200" spc="-15" dirty="0">
                <a:solidFill>
                  <a:srgbClr val="FFFFFF"/>
                </a:solidFill>
                <a:latin typeface="Arial MT"/>
                <a:cs typeface="Arial MT"/>
              </a:rPr>
              <a:t> </a:t>
            </a:r>
            <a:r>
              <a:rPr sz="3200" spc="-10" dirty="0">
                <a:solidFill>
                  <a:srgbClr val="FFFFFF"/>
                </a:solidFill>
                <a:latin typeface="Arial MT"/>
                <a:cs typeface="Arial MT"/>
              </a:rPr>
              <a:t>non-discrimination </a:t>
            </a:r>
            <a:r>
              <a:rPr sz="3200" dirty="0">
                <a:solidFill>
                  <a:srgbClr val="FFFFFF"/>
                </a:solidFill>
                <a:latin typeface="Arial MT"/>
                <a:cs typeface="Arial MT"/>
              </a:rPr>
              <a:t>statement</a:t>
            </a:r>
            <a:r>
              <a:rPr sz="3200" spc="-75" dirty="0">
                <a:solidFill>
                  <a:srgbClr val="FFFFFF"/>
                </a:solidFill>
                <a:latin typeface="Arial MT"/>
                <a:cs typeface="Arial MT"/>
              </a:rPr>
              <a:t> </a:t>
            </a:r>
            <a:r>
              <a:rPr sz="3200" dirty="0">
                <a:solidFill>
                  <a:srgbClr val="FFFFFF"/>
                </a:solidFill>
                <a:latin typeface="Arial MT"/>
                <a:cs typeface="Arial MT"/>
              </a:rPr>
              <a:t>on</a:t>
            </a:r>
            <a:r>
              <a:rPr sz="3200" spc="-45" dirty="0">
                <a:solidFill>
                  <a:srgbClr val="FFFFFF"/>
                </a:solidFill>
                <a:latin typeface="Arial MT"/>
                <a:cs typeface="Arial MT"/>
              </a:rPr>
              <a:t> </a:t>
            </a:r>
            <a:r>
              <a:rPr sz="3200" dirty="0">
                <a:solidFill>
                  <a:srgbClr val="FFFFFF"/>
                </a:solidFill>
                <a:latin typeface="Arial MT"/>
                <a:cs typeface="Arial MT"/>
              </a:rPr>
              <a:t>printed</a:t>
            </a:r>
            <a:r>
              <a:rPr sz="3200" spc="-55" dirty="0">
                <a:solidFill>
                  <a:srgbClr val="FFFFFF"/>
                </a:solidFill>
                <a:latin typeface="Arial MT"/>
                <a:cs typeface="Arial MT"/>
              </a:rPr>
              <a:t> </a:t>
            </a:r>
            <a:r>
              <a:rPr sz="3200" spc="-10" dirty="0">
                <a:solidFill>
                  <a:srgbClr val="FFFFFF"/>
                </a:solidFill>
                <a:latin typeface="Arial MT"/>
                <a:cs typeface="Arial MT"/>
              </a:rPr>
              <a:t>materials, </a:t>
            </a:r>
            <a:r>
              <a:rPr sz="3200" dirty="0">
                <a:solidFill>
                  <a:srgbClr val="FFFFFF"/>
                </a:solidFill>
                <a:latin typeface="Arial MT"/>
                <a:cs typeface="Arial MT"/>
              </a:rPr>
              <a:t>And</a:t>
            </a:r>
            <a:r>
              <a:rPr sz="3200" spc="-40" dirty="0">
                <a:solidFill>
                  <a:srgbClr val="FFFFFF"/>
                </a:solidFill>
                <a:latin typeface="Arial MT"/>
                <a:cs typeface="Arial MT"/>
              </a:rPr>
              <a:t> </a:t>
            </a:r>
            <a:r>
              <a:rPr sz="3200" dirty="0">
                <a:solidFill>
                  <a:srgbClr val="FFFFFF"/>
                </a:solidFill>
                <a:latin typeface="Arial MT"/>
                <a:cs typeface="Arial MT"/>
              </a:rPr>
              <a:t>Justice</a:t>
            </a:r>
            <a:r>
              <a:rPr sz="3200" spc="-50" dirty="0">
                <a:solidFill>
                  <a:srgbClr val="FFFFFF"/>
                </a:solidFill>
                <a:latin typeface="Arial MT"/>
                <a:cs typeface="Arial MT"/>
              </a:rPr>
              <a:t> </a:t>
            </a:r>
            <a:r>
              <a:rPr sz="3200" dirty="0">
                <a:solidFill>
                  <a:srgbClr val="FFFFFF"/>
                </a:solidFill>
                <a:latin typeface="Arial MT"/>
                <a:cs typeface="Arial MT"/>
              </a:rPr>
              <a:t>for</a:t>
            </a:r>
            <a:r>
              <a:rPr sz="3200" spc="-210" dirty="0">
                <a:solidFill>
                  <a:srgbClr val="FFFFFF"/>
                </a:solidFill>
                <a:latin typeface="Arial MT"/>
                <a:cs typeface="Arial MT"/>
              </a:rPr>
              <a:t> </a:t>
            </a:r>
            <a:r>
              <a:rPr sz="3200" dirty="0">
                <a:solidFill>
                  <a:srgbClr val="FFFFFF"/>
                </a:solidFill>
                <a:latin typeface="Arial MT"/>
                <a:cs typeface="Arial MT"/>
              </a:rPr>
              <a:t>All</a:t>
            </a:r>
            <a:r>
              <a:rPr sz="3200" spc="-25" dirty="0">
                <a:solidFill>
                  <a:srgbClr val="FFFFFF"/>
                </a:solidFill>
                <a:latin typeface="Arial MT"/>
                <a:cs typeface="Arial MT"/>
              </a:rPr>
              <a:t> </a:t>
            </a:r>
            <a:r>
              <a:rPr sz="3200" spc="-10" dirty="0">
                <a:solidFill>
                  <a:srgbClr val="FFFFFF"/>
                </a:solidFill>
                <a:latin typeface="Arial MT"/>
                <a:cs typeface="Arial MT"/>
              </a:rPr>
              <a:t>poster, </a:t>
            </a:r>
            <a:r>
              <a:rPr sz="3200" dirty="0">
                <a:solidFill>
                  <a:srgbClr val="FFFFFF"/>
                </a:solidFill>
                <a:latin typeface="Arial MT"/>
                <a:cs typeface="Arial MT"/>
              </a:rPr>
              <a:t>reasonable</a:t>
            </a:r>
            <a:r>
              <a:rPr sz="3200" spc="-110" dirty="0">
                <a:solidFill>
                  <a:srgbClr val="FFFFFF"/>
                </a:solidFill>
                <a:latin typeface="Arial MT"/>
                <a:cs typeface="Arial MT"/>
              </a:rPr>
              <a:t> </a:t>
            </a:r>
            <a:r>
              <a:rPr sz="3200" dirty="0">
                <a:solidFill>
                  <a:srgbClr val="FFFFFF"/>
                </a:solidFill>
                <a:latin typeface="Arial MT"/>
                <a:cs typeface="Arial MT"/>
              </a:rPr>
              <a:t>accommodations</a:t>
            </a:r>
            <a:r>
              <a:rPr sz="3200" spc="-114" dirty="0">
                <a:solidFill>
                  <a:srgbClr val="FFFFFF"/>
                </a:solidFill>
                <a:latin typeface="Arial MT"/>
                <a:cs typeface="Arial MT"/>
              </a:rPr>
              <a:t> </a:t>
            </a:r>
            <a:r>
              <a:rPr sz="3200" spc="-25" dirty="0">
                <a:solidFill>
                  <a:srgbClr val="FFFFFF"/>
                </a:solidFill>
                <a:latin typeface="Arial MT"/>
                <a:cs typeface="Arial MT"/>
              </a:rPr>
              <a:t>for </a:t>
            </a:r>
            <a:r>
              <a:rPr sz="3200" dirty="0">
                <a:solidFill>
                  <a:srgbClr val="FFFFFF"/>
                </a:solidFill>
                <a:latin typeface="Arial MT"/>
                <a:cs typeface="Arial MT"/>
              </a:rPr>
              <a:t>people</a:t>
            </a:r>
            <a:r>
              <a:rPr sz="3200" spc="-75" dirty="0">
                <a:solidFill>
                  <a:srgbClr val="FFFFFF"/>
                </a:solidFill>
                <a:latin typeface="Arial MT"/>
                <a:cs typeface="Arial MT"/>
              </a:rPr>
              <a:t> </a:t>
            </a:r>
            <a:r>
              <a:rPr sz="3200" dirty="0">
                <a:solidFill>
                  <a:srgbClr val="FFFFFF"/>
                </a:solidFill>
                <a:latin typeface="Arial MT"/>
                <a:cs typeface="Arial MT"/>
              </a:rPr>
              <a:t>with</a:t>
            </a:r>
            <a:r>
              <a:rPr sz="3200" spc="-70" dirty="0">
                <a:solidFill>
                  <a:srgbClr val="FFFFFF"/>
                </a:solidFill>
                <a:latin typeface="Arial MT"/>
                <a:cs typeface="Arial MT"/>
              </a:rPr>
              <a:t> </a:t>
            </a:r>
            <a:r>
              <a:rPr sz="3200" dirty="0">
                <a:solidFill>
                  <a:srgbClr val="FFFFFF"/>
                </a:solidFill>
                <a:latin typeface="Arial MT"/>
                <a:cs typeface="Arial MT"/>
              </a:rPr>
              <a:t>disabilities,</a:t>
            </a:r>
            <a:r>
              <a:rPr sz="3200" spc="-55" dirty="0">
                <a:solidFill>
                  <a:srgbClr val="FFFFFF"/>
                </a:solidFill>
                <a:latin typeface="Arial MT"/>
                <a:cs typeface="Arial MT"/>
              </a:rPr>
              <a:t> </a:t>
            </a:r>
            <a:r>
              <a:rPr sz="3200" spc="-20" dirty="0">
                <a:solidFill>
                  <a:srgbClr val="FFFFFF"/>
                </a:solidFill>
                <a:latin typeface="Arial MT"/>
                <a:cs typeface="Arial MT"/>
              </a:rPr>
              <a:t>etc.</a:t>
            </a:r>
            <a:endParaRPr sz="3200">
              <a:latin typeface="Arial MT"/>
              <a:cs typeface="Arial MT"/>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1568785" cy="6857999"/>
          </a:xfrm>
          <a:prstGeom prst="rect">
            <a:avLst/>
          </a:prstGeom>
        </p:spPr>
      </p:pic>
      <p:sp>
        <p:nvSpPr>
          <p:cNvPr id="3" name="object 3"/>
          <p:cNvSpPr txBox="1">
            <a:spLocks noGrp="1"/>
          </p:cNvSpPr>
          <p:nvPr>
            <p:ph type="title"/>
          </p:nvPr>
        </p:nvSpPr>
        <p:spPr>
          <a:xfrm>
            <a:off x="1805432" y="1341501"/>
            <a:ext cx="5309870" cy="1367790"/>
          </a:xfrm>
          <a:prstGeom prst="rect">
            <a:avLst/>
          </a:prstGeom>
        </p:spPr>
        <p:txBody>
          <a:bodyPr vert="horz" wrap="square" lIns="0" tIns="13335" rIns="0" bIns="0" rtlCol="0">
            <a:spAutoFit/>
          </a:bodyPr>
          <a:lstStyle/>
          <a:p>
            <a:pPr marL="12700" marR="5080">
              <a:lnSpc>
                <a:spcPct val="100000"/>
              </a:lnSpc>
              <a:spcBef>
                <a:spcPts val="105"/>
              </a:spcBef>
            </a:pPr>
            <a:r>
              <a:rPr dirty="0"/>
              <a:t>Special</a:t>
            </a:r>
            <a:r>
              <a:rPr spc="-155" dirty="0"/>
              <a:t> </a:t>
            </a:r>
            <a:r>
              <a:rPr spc="-10" dirty="0"/>
              <a:t>Compliance Reviews</a:t>
            </a:r>
          </a:p>
        </p:txBody>
      </p:sp>
      <p:sp>
        <p:nvSpPr>
          <p:cNvPr id="4" name="object 4"/>
          <p:cNvSpPr txBox="1"/>
          <p:nvPr/>
        </p:nvSpPr>
        <p:spPr>
          <a:xfrm>
            <a:off x="1805432" y="3468370"/>
            <a:ext cx="5617845" cy="1781810"/>
          </a:xfrm>
          <a:prstGeom prst="rect">
            <a:avLst/>
          </a:prstGeom>
        </p:spPr>
        <p:txBody>
          <a:bodyPr vert="horz" wrap="square" lIns="0" tIns="85725" rIns="0" bIns="0" rtlCol="0">
            <a:spAutoFit/>
          </a:bodyPr>
          <a:lstStyle/>
          <a:p>
            <a:pPr marL="354965" indent="-342265">
              <a:lnSpc>
                <a:spcPct val="100000"/>
              </a:lnSpc>
              <a:spcBef>
                <a:spcPts val="675"/>
              </a:spcBef>
              <a:buChar char="•"/>
              <a:tabLst>
                <a:tab pos="354965" algn="l"/>
              </a:tabLst>
            </a:pPr>
            <a:r>
              <a:rPr sz="2400" dirty="0">
                <a:latin typeface="Arial MT"/>
                <a:cs typeface="Arial MT"/>
              </a:rPr>
              <a:t>Follow</a:t>
            </a:r>
            <a:r>
              <a:rPr sz="2400" spc="-55" dirty="0">
                <a:latin typeface="Arial MT"/>
                <a:cs typeface="Arial MT"/>
              </a:rPr>
              <a:t> </a:t>
            </a:r>
            <a:r>
              <a:rPr sz="2400" dirty="0">
                <a:latin typeface="Arial MT"/>
                <a:cs typeface="Arial MT"/>
              </a:rPr>
              <a:t>up</a:t>
            </a:r>
            <a:r>
              <a:rPr sz="2400" spc="-70" dirty="0">
                <a:latin typeface="Arial MT"/>
                <a:cs typeface="Arial MT"/>
              </a:rPr>
              <a:t> </a:t>
            </a:r>
            <a:r>
              <a:rPr sz="2400" dirty="0">
                <a:latin typeface="Arial MT"/>
                <a:cs typeface="Arial MT"/>
              </a:rPr>
              <a:t>on</a:t>
            </a:r>
            <a:r>
              <a:rPr sz="2400" spc="-65" dirty="0">
                <a:latin typeface="Arial MT"/>
                <a:cs typeface="Arial MT"/>
              </a:rPr>
              <a:t> </a:t>
            </a:r>
            <a:r>
              <a:rPr sz="2400" dirty="0">
                <a:latin typeface="Arial MT"/>
                <a:cs typeface="Arial MT"/>
              </a:rPr>
              <a:t>previous</a:t>
            </a:r>
            <a:r>
              <a:rPr sz="2400" spc="-65" dirty="0">
                <a:latin typeface="Arial MT"/>
                <a:cs typeface="Arial MT"/>
              </a:rPr>
              <a:t> </a:t>
            </a:r>
            <a:r>
              <a:rPr sz="2400" spc="-10" dirty="0">
                <a:latin typeface="Arial MT"/>
                <a:cs typeface="Arial MT"/>
              </a:rPr>
              <a:t>findings</a:t>
            </a:r>
            <a:endParaRPr sz="2400">
              <a:latin typeface="Arial MT"/>
              <a:cs typeface="Arial MT"/>
            </a:endParaRPr>
          </a:p>
          <a:p>
            <a:pPr marL="354965" indent="-342265">
              <a:lnSpc>
                <a:spcPct val="100000"/>
              </a:lnSpc>
              <a:spcBef>
                <a:spcPts val="575"/>
              </a:spcBef>
              <a:buChar char="•"/>
              <a:tabLst>
                <a:tab pos="354965" algn="l"/>
              </a:tabLst>
            </a:pPr>
            <a:r>
              <a:rPr sz="2400" spc="-10" dirty="0">
                <a:latin typeface="Arial MT"/>
                <a:cs typeface="Arial MT"/>
              </a:rPr>
              <a:t>Investigate</a:t>
            </a:r>
            <a:r>
              <a:rPr sz="2400" spc="-40" dirty="0">
                <a:latin typeface="Arial MT"/>
                <a:cs typeface="Arial MT"/>
              </a:rPr>
              <a:t> </a:t>
            </a:r>
            <a:r>
              <a:rPr sz="2400" dirty="0">
                <a:latin typeface="Arial MT"/>
                <a:cs typeface="Arial MT"/>
              </a:rPr>
              <a:t>reports</a:t>
            </a:r>
            <a:r>
              <a:rPr sz="2400" spc="-50" dirty="0">
                <a:latin typeface="Arial MT"/>
                <a:cs typeface="Arial MT"/>
              </a:rPr>
              <a:t> </a:t>
            </a:r>
            <a:r>
              <a:rPr sz="2400" dirty="0">
                <a:latin typeface="Arial MT"/>
                <a:cs typeface="Arial MT"/>
              </a:rPr>
              <a:t>of</a:t>
            </a:r>
            <a:r>
              <a:rPr sz="2400" spc="-40" dirty="0">
                <a:latin typeface="Arial MT"/>
                <a:cs typeface="Arial MT"/>
              </a:rPr>
              <a:t> </a:t>
            </a:r>
            <a:r>
              <a:rPr sz="2400" spc="-10" dirty="0">
                <a:latin typeface="Arial MT"/>
                <a:cs typeface="Arial MT"/>
              </a:rPr>
              <a:t>noncompliance</a:t>
            </a:r>
            <a:endParaRPr sz="2400">
              <a:latin typeface="Arial MT"/>
              <a:cs typeface="Arial MT"/>
            </a:endParaRPr>
          </a:p>
          <a:p>
            <a:pPr marL="354965" indent="-342265">
              <a:lnSpc>
                <a:spcPct val="100000"/>
              </a:lnSpc>
              <a:spcBef>
                <a:spcPts val="575"/>
              </a:spcBef>
              <a:buChar char="•"/>
              <a:tabLst>
                <a:tab pos="354965" algn="l"/>
              </a:tabLst>
            </a:pPr>
            <a:r>
              <a:rPr sz="2400" dirty="0">
                <a:latin typeface="Arial MT"/>
                <a:cs typeface="Arial MT"/>
              </a:rPr>
              <a:t>Pattern</a:t>
            </a:r>
            <a:r>
              <a:rPr sz="2400" spc="-60" dirty="0">
                <a:latin typeface="Arial MT"/>
                <a:cs typeface="Arial MT"/>
              </a:rPr>
              <a:t> </a:t>
            </a:r>
            <a:r>
              <a:rPr sz="2400" dirty="0">
                <a:latin typeface="Arial MT"/>
                <a:cs typeface="Arial MT"/>
              </a:rPr>
              <a:t>for</a:t>
            </a:r>
            <a:r>
              <a:rPr sz="2400" spc="-45" dirty="0">
                <a:latin typeface="Arial MT"/>
                <a:cs typeface="Arial MT"/>
              </a:rPr>
              <a:t> </a:t>
            </a:r>
            <a:r>
              <a:rPr sz="2400" dirty="0">
                <a:latin typeface="Arial MT"/>
                <a:cs typeface="Arial MT"/>
              </a:rPr>
              <a:t>complaints</a:t>
            </a:r>
            <a:r>
              <a:rPr sz="2400" spc="-35" dirty="0">
                <a:latin typeface="Arial MT"/>
                <a:cs typeface="Arial MT"/>
              </a:rPr>
              <a:t> </a:t>
            </a:r>
            <a:r>
              <a:rPr sz="2400" dirty="0">
                <a:latin typeface="Arial MT"/>
                <a:cs typeface="Arial MT"/>
              </a:rPr>
              <a:t>of</a:t>
            </a:r>
            <a:r>
              <a:rPr sz="2400" spc="-55" dirty="0">
                <a:latin typeface="Arial MT"/>
                <a:cs typeface="Arial MT"/>
              </a:rPr>
              <a:t> </a:t>
            </a:r>
            <a:r>
              <a:rPr sz="2400" spc="-10" dirty="0">
                <a:latin typeface="Arial MT"/>
                <a:cs typeface="Arial MT"/>
              </a:rPr>
              <a:t>discrimination</a:t>
            </a:r>
            <a:endParaRPr sz="2400">
              <a:latin typeface="Arial MT"/>
              <a:cs typeface="Arial MT"/>
            </a:endParaRPr>
          </a:p>
          <a:p>
            <a:pPr marL="354965" indent="-342265">
              <a:lnSpc>
                <a:spcPct val="100000"/>
              </a:lnSpc>
              <a:spcBef>
                <a:spcPts val="580"/>
              </a:spcBef>
              <a:buChar char="•"/>
              <a:tabLst>
                <a:tab pos="354965" algn="l"/>
              </a:tabLst>
            </a:pPr>
            <a:r>
              <a:rPr sz="2400" dirty="0">
                <a:latin typeface="Arial MT"/>
                <a:cs typeface="Arial MT"/>
              </a:rPr>
              <a:t>May</a:t>
            </a:r>
            <a:r>
              <a:rPr sz="2400" spc="-75" dirty="0">
                <a:latin typeface="Arial MT"/>
                <a:cs typeface="Arial MT"/>
              </a:rPr>
              <a:t> </a:t>
            </a:r>
            <a:r>
              <a:rPr sz="2400" dirty="0">
                <a:latin typeface="Arial MT"/>
                <a:cs typeface="Arial MT"/>
              </a:rPr>
              <a:t>be</a:t>
            </a:r>
            <a:r>
              <a:rPr sz="2400" spc="-65" dirty="0">
                <a:latin typeface="Arial MT"/>
                <a:cs typeface="Arial MT"/>
              </a:rPr>
              <a:t> </a:t>
            </a:r>
            <a:r>
              <a:rPr sz="2400" dirty="0">
                <a:latin typeface="Arial MT"/>
                <a:cs typeface="Arial MT"/>
              </a:rPr>
              <a:t>scheduled</a:t>
            </a:r>
            <a:r>
              <a:rPr sz="2400" spc="-30" dirty="0">
                <a:latin typeface="Arial MT"/>
                <a:cs typeface="Arial MT"/>
              </a:rPr>
              <a:t> </a:t>
            </a:r>
            <a:r>
              <a:rPr sz="2400" dirty="0">
                <a:latin typeface="Arial MT"/>
                <a:cs typeface="Arial MT"/>
              </a:rPr>
              <a:t>or</a:t>
            </a:r>
            <a:r>
              <a:rPr sz="2400" spc="-65" dirty="0">
                <a:latin typeface="Arial MT"/>
                <a:cs typeface="Arial MT"/>
              </a:rPr>
              <a:t> </a:t>
            </a:r>
            <a:r>
              <a:rPr sz="2400" spc="-10" dirty="0">
                <a:latin typeface="Arial MT"/>
                <a:cs typeface="Arial MT"/>
              </a:rPr>
              <a:t>unscheduled</a:t>
            </a:r>
            <a:endParaRPr sz="2400">
              <a:latin typeface="Arial MT"/>
              <a:cs typeface="Arial M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9144000" cy="860109"/>
          </a:xfrm>
          <a:prstGeom prst="rect">
            <a:avLst/>
          </a:prstGeom>
        </p:spPr>
      </p:pic>
      <p:sp>
        <p:nvSpPr>
          <p:cNvPr id="3" name="object 3"/>
          <p:cNvSpPr txBox="1">
            <a:spLocks noGrp="1"/>
          </p:cNvSpPr>
          <p:nvPr>
            <p:ph type="title"/>
          </p:nvPr>
        </p:nvSpPr>
        <p:spPr>
          <a:prstGeom prst="rect">
            <a:avLst/>
          </a:prstGeom>
        </p:spPr>
        <p:txBody>
          <a:bodyPr vert="horz" wrap="square" lIns="0" tIns="377520" rIns="0" bIns="0" rtlCol="0">
            <a:spAutoFit/>
          </a:bodyPr>
          <a:lstStyle/>
          <a:p>
            <a:pPr marL="52069">
              <a:lnSpc>
                <a:spcPct val="100000"/>
              </a:lnSpc>
              <a:spcBef>
                <a:spcPts val="105"/>
              </a:spcBef>
            </a:pPr>
            <a:r>
              <a:rPr dirty="0"/>
              <a:t>Resolution</a:t>
            </a:r>
            <a:r>
              <a:rPr spc="-30" dirty="0"/>
              <a:t> </a:t>
            </a:r>
            <a:r>
              <a:rPr dirty="0"/>
              <a:t>of</a:t>
            </a:r>
            <a:r>
              <a:rPr spc="-5" dirty="0"/>
              <a:t> </a:t>
            </a:r>
            <a:r>
              <a:rPr spc="-10" dirty="0"/>
              <a:t>Noncompliance</a:t>
            </a:r>
          </a:p>
        </p:txBody>
      </p:sp>
      <p:sp>
        <p:nvSpPr>
          <p:cNvPr id="4" name="object 4"/>
          <p:cNvSpPr txBox="1"/>
          <p:nvPr/>
        </p:nvSpPr>
        <p:spPr>
          <a:xfrm>
            <a:off x="764540" y="2091054"/>
            <a:ext cx="7461250" cy="4089400"/>
          </a:xfrm>
          <a:prstGeom prst="rect">
            <a:avLst/>
          </a:prstGeom>
        </p:spPr>
        <p:txBody>
          <a:bodyPr vert="horz" wrap="square" lIns="0" tIns="58419" rIns="0" bIns="0" rtlCol="0">
            <a:spAutoFit/>
          </a:bodyPr>
          <a:lstStyle/>
          <a:p>
            <a:pPr marL="30480" marR="5080" indent="-1270" algn="ctr">
              <a:lnSpc>
                <a:spcPct val="90000"/>
              </a:lnSpc>
              <a:spcBef>
                <a:spcPts val="459"/>
              </a:spcBef>
            </a:pPr>
            <a:r>
              <a:rPr sz="3000" dirty="0">
                <a:latin typeface="Arial MT"/>
                <a:cs typeface="Arial MT"/>
              </a:rPr>
              <a:t>A</a:t>
            </a:r>
            <a:r>
              <a:rPr sz="3000" spc="-180" dirty="0">
                <a:latin typeface="Arial MT"/>
                <a:cs typeface="Arial MT"/>
              </a:rPr>
              <a:t> </a:t>
            </a:r>
            <a:r>
              <a:rPr sz="3000" dirty="0">
                <a:latin typeface="Arial MT"/>
                <a:cs typeface="Arial MT"/>
              </a:rPr>
              <a:t>factual</a:t>
            </a:r>
            <a:r>
              <a:rPr sz="3000" spc="-10" dirty="0">
                <a:latin typeface="Arial MT"/>
                <a:cs typeface="Arial MT"/>
              </a:rPr>
              <a:t> </a:t>
            </a:r>
            <a:r>
              <a:rPr sz="3000" dirty="0">
                <a:latin typeface="Arial MT"/>
                <a:cs typeface="Arial MT"/>
              </a:rPr>
              <a:t>finding</a:t>
            </a:r>
            <a:r>
              <a:rPr sz="3000" spc="-45" dirty="0">
                <a:latin typeface="Arial MT"/>
                <a:cs typeface="Arial MT"/>
              </a:rPr>
              <a:t> </a:t>
            </a:r>
            <a:r>
              <a:rPr sz="3000" dirty="0">
                <a:latin typeface="Arial MT"/>
                <a:cs typeface="Arial MT"/>
              </a:rPr>
              <a:t>that</a:t>
            </a:r>
            <a:r>
              <a:rPr sz="3000" spc="-15" dirty="0">
                <a:latin typeface="Arial MT"/>
                <a:cs typeface="Arial MT"/>
              </a:rPr>
              <a:t> </a:t>
            </a:r>
            <a:r>
              <a:rPr sz="3000" dirty="0">
                <a:latin typeface="Arial MT"/>
                <a:cs typeface="Arial MT"/>
              </a:rPr>
              <a:t>any</a:t>
            </a:r>
            <a:r>
              <a:rPr sz="3000" spc="-30" dirty="0">
                <a:latin typeface="Arial MT"/>
                <a:cs typeface="Arial MT"/>
              </a:rPr>
              <a:t> </a:t>
            </a:r>
            <a:r>
              <a:rPr sz="3000" dirty="0">
                <a:latin typeface="Arial MT"/>
                <a:cs typeface="Arial MT"/>
              </a:rPr>
              <a:t>civil</a:t>
            </a:r>
            <a:r>
              <a:rPr sz="3000" spc="-30" dirty="0">
                <a:latin typeface="Arial MT"/>
                <a:cs typeface="Arial MT"/>
              </a:rPr>
              <a:t> </a:t>
            </a:r>
            <a:r>
              <a:rPr sz="3000" spc="-10" dirty="0">
                <a:latin typeface="Arial MT"/>
                <a:cs typeface="Arial MT"/>
              </a:rPr>
              <a:t>rights </a:t>
            </a:r>
            <a:r>
              <a:rPr sz="3000" dirty="0">
                <a:latin typeface="Arial MT"/>
                <a:cs typeface="Arial MT"/>
              </a:rPr>
              <a:t>requirement,</a:t>
            </a:r>
            <a:r>
              <a:rPr sz="3000" spc="-65" dirty="0">
                <a:latin typeface="Arial MT"/>
                <a:cs typeface="Arial MT"/>
              </a:rPr>
              <a:t> </a:t>
            </a:r>
            <a:r>
              <a:rPr sz="3000" dirty="0">
                <a:latin typeface="Arial MT"/>
                <a:cs typeface="Arial MT"/>
              </a:rPr>
              <a:t>as</a:t>
            </a:r>
            <a:r>
              <a:rPr sz="3000" spc="-60" dirty="0">
                <a:latin typeface="Arial MT"/>
                <a:cs typeface="Arial MT"/>
              </a:rPr>
              <a:t> </a:t>
            </a:r>
            <a:r>
              <a:rPr sz="3000" dirty="0">
                <a:latin typeface="Arial MT"/>
                <a:cs typeface="Arial MT"/>
              </a:rPr>
              <a:t>provided</a:t>
            </a:r>
            <a:r>
              <a:rPr sz="3000" spc="-90" dirty="0">
                <a:latin typeface="Arial MT"/>
                <a:cs typeface="Arial MT"/>
              </a:rPr>
              <a:t> </a:t>
            </a:r>
            <a:r>
              <a:rPr sz="3000" dirty="0">
                <a:latin typeface="Arial MT"/>
                <a:cs typeface="Arial MT"/>
              </a:rPr>
              <a:t>by</a:t>
            </a:r>
            <a:r>
              <a:rPr sz="3000" spc="-50" dirty="0">
                <a:latin typeface="Arial MT"/>
                <a:cs typeface="Arial MT"/>
              </a:rPr>
              <a:t> </a:t>
            </a:r>
            <a:r>
              <a:rPr sz="3000" dirty="0">
                <a:latin typeface="Arial MT"/>
                <a:cs typeface="Arial MT"/>
              </a:rPr>
              <a:t>law,</a:t>
            </a:r>
            <a:r>
              <a:rPr sz="3000" spc="-75" dirty="0">
                <a:latin typeface="Arial MT"/>
                <a:cs typeface="Arial MT"/>
              </a:rPr>
              <a:t> </a:t>
            </a:r>
            <a:r>
              <a:rPr sz="3000" spc="-10" dirty="0">
                <a:latin typeface="Arial MT"/>
                <a:cs typeface="Arial MT"/>
              </a:rPr>
              <a:t>regulation, policy,</a:t>
            </a:r>
            <a:r>
              <a:rPr sz="3000" spc="-60" dirty="0">
                <a:latin typeface="Arial MT"/>
                <a:cs typeface="Arial MT"/>
              </a:rPr>
              <a:t> </a:t>
            </a:r>
            <a:r>
              <a:rPr sz="3000" dirty="0">
                <a:latin typeface="Arial MT"/>
                <a:cs typeface="Arial MT"/>
              </a:rPr>
              <a:t>instruction,</a:t>
            </a:r>
            <a:r>
              <a:rPr sz="3000" spc="-45" dirty="0">
                <a:latin typeface="Arial MT"/>
                <a:cs typeface="Arial MT"/>
              </a:rPr>
              <a:t> </a:t>
            </a:r>
            <a:r>
              <a:rPr sz="3000" dirty="0">
                <a:latin typeface="Arial MT"/>
                <a:cs typeface="Arial MT"/>
              </a:rPr>
              <a:t>or</a:t>
            </a:r>
            <a:r>
              <a:rPr sz="3000" spc="-55" dirty="0">
                <a:latin typeface="Arial MT"/>
                <a:cs typeface="Arial MT"/>
              </a:rPr>
              <a:t> </a:t>
            </a:r>
            <a:r>
              <a:rPr sz="3000" dirty="0">
                <a:latin typeface="Arial MT"/>
                <a:cs typeface="Arial MT"/>
              </a:rPr>
              <a:t>guidelines,</a:t>
            </a:r>
            <a:r>
              <a:rPr sz="3000" spc="-70" dirty="0">
                <a:latin typeface="Arial MT"/>
                <a:cs typeface="Arial MT"/>
              </a:rPr>
              <a:t> </a:t>
            </a:r>
            <a:r>
              <a:rPr sz="3000" dirty="0">
                <a:latin typeface="Arial MT"/>
                <a:cs typeface="Arial MT"/>
              </a:rPr>
              <a:t>is</a:t>
            </a:r>
            <a:r>
              <a:rPr sz="3000" spc="-45" dirty="0">
                <a:latin typeface="Arial MT"/>
                <a:cs typeface="Arial MT"/>
              </a:rPr>
              <a:t> </a:t>
            </a:r>
            <a:r>
              <a:rPr sz="3000" dirty="0">
                <a:latin typeface="Arial MT"/>
                <a:cs typeface="Arial MT"/>
              </a:rPr>
              <a:t>not</a:t>
            </a:r>
            <a:r>
              <a:rPr sz="3000" spc="-60" dirty="0">
                <a:latin typeface="Arial MT"/>
                <a:cs typeface="Arial MT"/>
              </a:rPr>
              <a:t> </a:t>
            </a:r>
            <a:r>
              <a:rPr sz="3000" spc="-10" dirty="0">
                <a:latin typeface="Arial MT"/>
                <a:cs typeface="Arial MT"/>
              </a:rPr>
              <a:t>being </a:t>
            </a:r>
            <a:r>
              <a:rPr sz="3000" dirty="0">
                <a:latin typeface="Arial MT"/>
                <a:cs typeface="Arial MT"/>
              </a:rPr>
              <a:t>adhered</a:t>
            </a:r>
            <a:r>
              <a:rPr sz="3000" spc="-75" dirty="0">
                <a:latin typeface="Arial MT"/>
                <a:cs typeface="Arial MT"/>
              </a:rPr>
              <a:t> </a:t>
            </a:r>
            <a:r>
              <a:rPr sz="3000" dirty="0">
                <a:latin typeface="Arial MT"/>
                <a:cs typeface="Arial MT"/>
              </a:rPr>
              <a:t>to</a:t>
            </a:r>
            <a:r>
              <a:rPr sz="3000" spc="-40" dirty="0">
                <a:latin typeface="Arial MT"/>
                <a:cs typeface="Arial MT"/>
              </a:rPr>
              <a:t> </a:t>
            </a:r>
            <a:r>
              <a:rPr sz="3000" dirty="0">
                <a:latin typeface="Arial MT"/>
                <a:cs typeface="Arial MT"/>
              </a:rPr>
              <a:t>by</a:t>
            </a:r>
            <a:r>
              <a:rPr sz="3000" spc="-40" dirty="0">
                <a:latin typeface="Arial MT"/>
                <a:cs typeface="Arial MT"/>
              </a:rPr>
              <a:t> </a:t>
            </a:r>
            <a:r>
              <a:rPr sz="3000" dirty="0">
                <a:latin typeface="Arial MT"/>
                <a:cs typeface="Arial MT"/>
              </a:rPr>
              <a:t>a</a:t>
            </a:r>
            <a:r>
              <a:rPr sz="3000" spc="-55" dirty="0">
                <a:latin typeface="Arial MT"/>
                <a:cs typeface="Arial MT"/>
              </a:rPr>
              <a:t> </a:t>
            </a:r>
            <a:r>
              <a:rPr sz="3000" dirty="0">
                <a:latin typeface="Arial MT"/>
                <a:cs typeface="Arial MT"/>
              </a:rPr>
              <a:t>state</a:t>
            </a:r>
            <a:r>
              <a:rPr sz="3000" spc="-30" dirty="0">
                <a:latin typeface="Arial MT"/>
                <a:cs typeface="Arial MT"/>
              </a:rPr>
              <a:t> </a:t>
            </a:r>
            <a:r>
              <a:rPr sz="3000" spc="-10" dirty="0">
                <a:latin typeface="Arial MT"/>
                <a:cs typeface="Arial MT"/>
              </a:rPr>
              <a:t>agency,</a:t>
            </a:r>
            <a:r>
              <a:rPr sz="3000" spc="-55" dirty="0">
                <a:latin typeface="Arial MT"/>
                <a:cs typeface="Arial MT"/>
              </a:rPr>
              <a:t> </a:t>
            </a:r>
            <a:r>
              <a:rPr sz="3000" dirty="0">
                <a:latin typeface="Arial MT"/>
                <a:cs typeface="Arial MT"/>
              </a:rPr>
              <a:t>local</a:t>
            </a:r>
            <a:r>
              <a:rPr sz="3000" spc="-65" dirty="0">
                <a:latin typeface="Arial MT"/>
                <a:cs typeface="Arial MT"/>
              </a:rPr>
              <a:t> </a:t>
            </a:r>
            <a:r>
              <a:rPr sz="3000" spc="-10" dirty="0">
                <a:latin typeface="Arial MT"/>
                <a:cs typeface="Arial MT"/>
              </a:rPr>
              <a:t>agency </a:t>
            </a:r>
            <a:r>
              <a:rPr sz="3000" dirty="0">
                <a:latin typeface="Arial MT"/>
                <a:cs typeface="Arial MT"/>
              </a:rPr>
              <a:t>or</a:t>
            </a:r>
            <a:r>
              <a:rPr sz="3000" spc="10" dirty="0">
                <a:latin typeface="Arial MT"/>
                <a:cs typeface="Arial MT"/>
              </a:rPr>
              <a:t> </a:t>
            </a:r>
            <a:r>
              <a:rPr sz="3000" spc="-10" dirty="0">
                <a:latin typeface="Arial MT"/>
                <a:cs typeface="Arial MT"/>
              </a:rPr>
              <a:t>sub-recipient.</a:t>
            </a:r>
            <a:endParaRPr sz="3000">
              <a:latin typeface="Arial MT"/>
              <a:cs typeface="Arial MT"/>
            </a:endParaRPr>
          </a:p>
          <a:p>
            <a:pPr>
              <a:lnSpc>
                <a:spcPct val="100000"/>
              </a:lnSpc>
              <a:spcBef>
                <a:spcPts val="570"/>
              </a:spcBef>
            </a:pPr>
            <a:endParaRPr sz="3000">
              <a:latin typeface="Arial MT"/>
              <a:cs typeface="Arial MT"/>
            </a:endParaRPr>
          </a:p>
          <a:p>
            <a:pPr marL="12700">
              <a:lnSpc>
                <a:spcPct val="100000"/>
              </a:lnSpc>
            </a:pPr>
            <a:r>
              <a:rPr sz="2800" spc="-50" dirty="0">
                <a:latin typeface="Arial MT"/>
                <a:cs typeface="Arial MT"/>
              </a:rPr>
              <a:t>You</a:t>
            </a:r>
            <a:r>
              <a:rPr sz="2800" spc="-90" dirty="0">
                <a:latin typeface="Arial MT"/>
                <a:cs typeface="Arial MT"/>
              </a:rPr>
              <a:t> </a:t>
            </a:r>
            <a:r>
              <a:rPr sz="2800" dirty="0">
                <a:latin typeface="Arial MT"/>
                <a:cs typeface="Arial MT"/>
              </a:rPr>
              <a:t>will</a:t>
            </a:r>
            <a:r>
              <a:rPr sz="2800" spc="-90" dirty="0">
                <a:latin typeface="Arial MT"/>
                <a:cs typeface="Arial MT"/>
              </a:rPr>
              <a:t> </a:t>
            </a:r>
            <a:r>
              <a:rPr sz="2800" dirty="0">
                <a:latin typeface="Arial MT"/>
                <a:cs typeface="Arial MT"/>
              </a:rPr>
              <a:t>receive</a:t>
            </a:r>
            <a:r>
              <a:rPr sz="2800" spc="-95" dirty="0">
                <a:latin typeface="Arial MT"/>
                <a:cs typeface="Arial MT"/>
              </a:rPr>
              <a:t> </a:t>
            </a:r>
            <a:r>
              <a:rPr sz="2800" dirty="0">
                <a:latin typeface="Arial MT"/>
                <a:cs typeface="Arial MT"/>
              </a:rPr>
              <a:t>written</a:t>
            </a:r>
            <a:r>
              <a:rPr sz="2800" spc="-85" dirty="0">
                <a:latin typeface="Arial MT"/>
                <a:cs typeface="Arial MT"/>
              </a:rPr>
              <a:t> </a:t>
            </a:r>
            <a:r>
              <a:rPr sz="2800" dirty="0">
                <a:latin typeface="Arial MT"/>
                <a:cs typeface="Arial MT"/>
              </a:rPr>
              <a:t>notice</a:t>
            </a:r>
            <a:r>
              <a:rPr sz="2800" spc="-95" dirty="0">
                <a:latin typeface="Arial MT"/>
                <a:cs typeface="Arial MT"/>
              </a:rPr>
              <a:t> </a:t>
            </a:r>
            <a:r>
              <a:rPr sz="2800" spc="-10" dirty="0">
                <a:latin typeface="Arial MT"/>
                <a:cs typeface="Arial MT"/>
              </a:rPr>
              <a:t>indicating:</a:t>
            </a:r>
            <a:endParaRPr sz="2800">
              <a:latin typeface="Arial MT"/>
              <a:cs typeface="Arial MT"/>
            </a:endParaRPr>
          </a:p>
          <a:p>
            <a:pPr marL="240029" indent="-227329">
              <a:lnSpc>
                <a:spcPct val="100000"/>
              </a:lnSpc>
              <a:spcBef>
                <a:spcPts val="660"/>
              </a:spcBef>
              <a:buClr>
                <a:srgbClr val="B6C639"/>
              </a:buClr>
              <a:buChar char="•"/>
              <a:tabLst>
                <a:tab pos="240029" algn="l"/>
              </a:tabLst>
            </a:pPr>
            <a:r>
              <a:rPr sz="2800" dirty="0">
                <a:latin typeface="Arial MT"/>
                <a:cs typeface="Arial MT"/>
              </a:rPr>
              <a:t>Areas</a:t>
            </a:r>
            <a:r>
              <a:rPr sz="2800" spc="-50" dirty="0">
                <a:latin typeface="Arial MT"/>
                <a:cs typeface="Arial MT"/>
              </a:rPr>
              <a:t> </a:t>
            </a:r>
            <a:r>
              <a:rPr sz="2800" dirty="0">
                <a:latin typeface="Arial MT"/>
                <a:cs typeface="Arial MT"/>
              </a:rPr>
              <a:t>of</a:t>
            </a:r>
            <a:r>
              <a:rPr sz="2800" spc="-60" dirty="0">
                <a:latin typeface="Arial MT"/>
                <a:cs typeface="Arial MT"/>
              </a:rPr>
              <a:t> </a:t>
            </a:r>
            <a:r>
              <a:rPr sz="2800" spc="-10" dirty="0">
                <a:latin typeface="Arial MT"/>
                <a:cs typeface="Arial MT"/>
              </a:rPr>
              <a:t>noncompliance</a:t>
            </a:r>
            <a:endParaRPr sz="2800">
              <a:latin typeface="Arial MT"/>
              <a:cs typeface="Arial MT"/>
            </a:endParaRPr>
          </a:p>
          <a:p>
            <a:pPr marL="240029" indent="-227329">
              <a:lnSpc>
                <a:spcPct val="100000"/>
              </a:lnSpc>
              <a:spcBef>
                <a:spcPts val="675"/>
              </a:spcBef>
              <a:buClr>
                <a:srgbClr val="B6C639"/>
              </a:buClr>
              <a:buChar char="•"/>
              <a:tabLst>
                <a:tab pos="240029" algn="l"/>
              </a:tabLst>
            </a:pPr>
            <a:r>
              <a:rPr sz="2800" dirty="0">
                <a:latin typeface="Arial MT"/>
                <a:cs typeface="Arial MT"/>
              </a:rPr>
              <a:t>Action</a:t>
            </a:r>
            <a:r>
              <a:rPr sz="2800" spc="-75" dirty="0">
                <a:latin typeface="Arial MT"/>
                <a:cs typeface="Arial MT"/>
              </a:rPr>
              <a:t> </a:t>
            </a:r>
            <a:r>
              <a:rPr sz="2800" dirty="0">
                <a:latin typeface="Arial MT"/>
                <a:cs typeface="Arial MT"/>
              </a:rPr>
              <a:t>required</a:t>
            </a:r>
            <a:r>
              <a:rPr sz="2800" spc="-50" dirty="0">
                <a:latin typeface="Arial MT"/>
                <a:cs typeface="Arial MT"/>
              </a:rPr>
              <a:t> </a:t>
            </a:r>
            <a:r>
              <a:rPr sz="2800" dirty="0">
                <a:latin typeface="Arial MT"/>
                <a:cs typeface="Arial MT"/>
              </a:rPr>
              <a:t>to</a:t>
            </a:r>
            <a:r>
              <a:rPr sz="2800" spc="-70" dirty="0">
                <a:latin typeface="Arial MT"/>
                <a:cs typeface="Arial MT"/>
              </a:rPr>
              <a:t> </a:t>
            </a:r>
            <a:r>
              <a:rPr sz="2800" dirty="0">
                <a:latin typeface="Arial MT"/>
                <a:cs typeface="Arial MT"/>
              </a:rPr>
              <a:t>correct</a:t>
            </a:r>
            <a:r>
              <a:rPr sz="2800" spc="-75" dirty="0">
                <a:latin typeface="Arial MT"/>
                <a:cs typeface="Arial MT"/>
              </a:rPr>
              <a:t> </a:t>
            </a:r>
            <a:r>
              <a:rPr sz="2800" dirty="0">
                <a:latin typeface="Arial MT"/>
                <a:cs typeface="Arial MT"/>
              </a:rPr>
              <a:t>the</a:t>
            </a:r>
            <a:r>
              <a:rPr sz="2800" spc="-65" dirty="0">
                <a:latin typeface="Arial MT"/>
                <a:cs typeface="Arial MT"/>
              </a:rPr>
              <a:t> </a:t>
            </a:r>
            <a:r>
              <a:rPr sz="2800" spc="-10" dirty="0">
                <a:latin typeface="Arial MT"/>
                <a:cs typeface="Arial MT"/>
              </a:rPr>
              <a:t>situation</a:t>
            </a:r>
            <a:endParaRPr sz="2800">
              <a:latin typeface="Arial MT"/>
              <a:cs typeface="Arial M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9144000" cy="1537216"/>
          </a:xfrm>
          <a:prstGeom prst="rect">
            <a:avLst/>
          </a:prstGeom>
        </p:spPr>
      </p:pic>
      <p:pic>
        <p:nvPicPr>
          <p:cNvPr id="3" name="object 3"/>
          <p:cNvPicPr/>
          <p:nvPr/>
        </p:nvPicPr>
        <p:blipFill>
          <a:blip r:embed="rId4" cstate="print"/>
          <a:stretch>
            <a:fillRect/>
          </a:stretch>
        </p:blipFill>
        <p:spPr>
          <a:xfrm>
            <a:off x="685800" y="1674876"/>
            <a:ext cx="3418332" cy="4742688"/>
          </a:xfrm>
          <a:prstGeom prst="rect">
            <a:avLst/>
          </a:prstGeom>
        </p:spPr>
      </p:pic>
      <p:sp>
        <p:nvSpPr>
          <p:cNvPr id="4" name="object 4"/>
          <p:cNvSpPr txBox="1">
            <a:spLocks noGrp="1"/>
          </p:cNvSpPr>
          <p:nvPr>
            <p:ph type="title"/>
          </p:nvPr>
        </p:nvSpPr>
        <p:spPr>
          <a:xfrm>
            <a:off x="2182114" y="255524"/>
            <a:ext cx="4780915" cy="696595"/>
          </a:xfrm>
          <a:prstGeom prst="rect">
            <a:avLst/>
          </a:prstGeom>
        </p:spPr>
        <p:txBody>
          <a:bodyPr vert="horz" wrap="square" lIns="0" tIns="12700" rIns="0" bIns="0" rtlCol="0">
            <a:spAutoFit/>
          </a:bodyPr>
          <a:lstStyle/>
          <a:p>
            <a:pPr marL="12700">
              <a:lnSpc>
                <a:spcPct val="100000"/>
              </a:lnSpc>
              <a:spcBef>
                <a:spcPts val="100"/>
              </a:spcBef>
            </a:pPr>
            <a:r>
              <a:rPr dirty="0">
                <a:solidFill>
                  <a:srgbClr val="FFFFFF"/>
                </a:solidFill>
              </a:rPr>
              <a:t>Customer</a:t>
            </a:r>
            <a:r>
              <a:rPr spc="-45" dirty="0">
                <a:solidFill>
                  <a:srgbClr val="FFFFFF"/>
                </a:solidFill>
              </a:rPr>
              <a:t> </a:t>
            </a:r>
            <a:r>
              <a:rPr spc="-10" dirty="0">
                <a:solidFill>
                  <a:srgbClr val="FFFFFF"/>
                </a:solidFill>
              </a:rPr>
              <a:t>Service</a:t>
            </a:r>
          </a:p>
        </p:txBody>
      </p:sp>
      <p:sp>
        <p:nvSpPr>
          <p:cNvPr id="5" name="object 5"/>
          <p:cNvSpPr txBox="1"/>
          <p:nvPr/>
        </p:nvSpPr>
        <p:spPr>
          <a:xfrm>
            <a:off x="4708652" y="1874012"/>
            <a:ext cx="3548379" cy="3733165"/>
          </a:xfrm>
          <a:prstGeom prst="rect">
            <a:avLst/>
          </a:prstGeom>
        </p:spPr>
        <p:txBody>
          <a:bodyPr vert="horz" wrap="square" lIns="0" tIns="13335" rIns="0" bIns="0" rtlCol="0">
            <a:spAutoFit/>
          </a:bodyPr>
          <a:lstStyle/>
          <a:p>
            <a:pPr marL="355600" marR="5080" indent="-342900">
              <a:lnSpc>
                <a:spcPct val="100000"/>
              </a:lnSpc>
              <a:spcBef>
                <a:spcPts val="105"/>
              </a:spcBef>
              <a:buChar char="•"/>
              <a:tabLst>
                <a:tab pos="355600" algn="l"/>
              </a:tabLst>
            </a:pPr>
            <a:r>
              <a:rPr sz="3200" dirty="0">
                <a:latin typeface="Arial MT"/>
                <a:cs typeface="Arial MT"/>
              </a:rPr>
              <a:t>Equal</a:t>
            </a:r>
            <a:r>
              <a:rPr sz="3200" spc="-55" dirty="0">
                <a:latin typeface="Arial MT"/>
                <a:cs typeface="Arial MT"/>
              </a:rPr>
              <a:t> </a:t>
            </a:r>
            <a:r>
              <a:rPr sz="3200" spc="-10" dirty="0">
                <a:latin typeface="Arial MT"/>
                <a:cs typeface="Arial MT"/>
              </a:rPr>
              <a:t>treatment </a:t>
            </a:r>
            <a:r>
              <a:rPr sz="3200" dirty="0">
                <a:latin typeface="Arial MT"/>
                <a:cs typeface="Arial MT"/>
              </a:rPr>
              <a:t>and</a:t>
            </a:r>
            <a:r>
              <a:rPr sz="3200" spc="-45" dirty="0">
                <a:latin typeface="Arial MT"/>
                <a:cs typeface="Arial MT"/>
              </a:rPr>
              <a:t> </a:t>
            </a:r>
            <a:r>
              <a:rPr sz="3200" dirty="0">
                <a:latin typeface="Arial MT"/>
                <a:cs typeface="Arial MT"/>
              </a:rPr>
              <a:t>service</a:t>
            </a:r>
            <a:r>
              <a:rPr sz="3200" spc="-65" dirty="0">
                <a:latin typeface="Arial MT"/>
                <a:cs typeface="Arial MT"/>
              </a:rPr>
              <a:t> </a:t>
            </a:r>
            <a:r>
              <a:rPr sz="3200" dirty="0">
                <a:latin typeface="Arial MT"/>
                <a:cs typeface="Arial MT"/>
              </a:rPr>
              <a:t>for</a:t>
            </a:r>
            <a:r>
              <a:rPr sz="3200" spc="-20" dirty="0">
                <a:latin typeface="Arial MT"/>
                <a:cs typeface="Arial MT"/>
              </a:rPr>
              <a:t> </a:t>
            </a:r>
            <a:r>
              <a:rPr sz="3200" spc="-25" dirty="0">
                <a:latin typeface="Arial MT"/>
                <a:cs typeface="Arial MT"/>
              </a:rPr>
              <a:t>all </a:t>
            </a:r>
            <a:r>
              <a:rPr sz="3200" spc="-10" dirty="0">
                <a:latin typeface="Arial MT"/>
                <a:cs typeface="Arial MT"/>
              </a:rPr>
              <a:t>clients</a:t>
            </a:r>
            <a:endParaRPr sz="3200">
              <a:latin typeface="Arial MT"/>
              <a:cs typeface="Arial MT"/>
            </a:endParaRPr>
          </a:p>
          <a:p>
            <a:pPr marL="355600" marR="94615" indent="-342900">
              <a:lnSpc>
                <a:spcPct val="100000"/>
              </a:lnSpc>
              <a:spcBef>
                <a:spcPts val="765"/>
              </a:spcBef>
              <a:buChar char="•"/>
              <a:tabLst>
                <a:tab pos="355600" algn="l"/>
              </a:tabLst>
            </a:pPr>
            <a:r>
              <a:rPr sz="3200" dirty="0">
                <a:latin typeface="Arial MT"/>
                <a:cs typeface="Arial MT"/>
              </a:rPr>
              <a:t>Make</a:t>
            </a:r>
            <a:r>
              <a:rPr sz="3200" spc="-50" dirty="0">
                <a:latin typeface="Arial MT"/>
                <a:cs typeface="Arial MT"/>
              </a:rPr>
              <a:t> </a:t>
            </a:r>
            <a:r>
              <a:rPr sz="3200" dirty="0">
                <a:latin typeface="Arial MT"/>
                <a:cs typeface="Arial MT"/>
              </a:rPr>
              <a:t>people</a:t>
            </a:r>
            <a:r>
              <a:rPr sz="3200" spc="-50" dirty="0">
                <a:latin typeface="Arial MT"/>
                <a:cs typeface="Arial MT"/>
              </a:rPr>
              <a:t> </a:t>
            </a:r>
            <a:r>
              <a:rPr sz="3200" spc="-20" dirty="0">
                <a:latin typeface="Arial MT"/>
                <a:cs typeface="Arial MT"/>
              </a:rPr>
              <a:t>feel </a:t>
            </a:r>
            <a:r>
              <a:rPr sz="3200" spc="-10" dirty="0">
                <a:latin typeface="Arial MT"/>
                <a:cs typeface="Arial MT"/>
              </a:rPr>
              <a:t>welcomed</a:t>
            </a:r>
            <a:endParaRPr sz="3200">
              <a:latin typeface="Arial MT"/>
              <a:cs typeface="Arial MT"/>
            </a:endParaRPr>
          </a:p>
          <a:p>
            <a:pPr marL="354965" indent="-342265">
              <a:lnSpc>
                <a:spcPct val="100000"/>
              </a:lnSpc>
              <a:spcBef>
                <a:spcPts val="775"/>
              </a:spcBef>
              <a:buChar char="•"/>
              <a:tabLst>
                <a:tab pos="354965" algn="l"/>
              </a:tabLst>
            </a:pPr>
            <a:r>
              <a:rPr sz="3200" spc="-10" dirty="0">
                <a:latin typeface="Arial MT"/>
                <a:cs typeface="Arial MT"/>
              </a:rPr>
              <a:t>Communicate</a:t>
            </a:r>
            <a:endParaRPr sz="3200">
              <a:latin typeface="Arial MT"/>
              <a:cs typeface="Arial MT"/>
            </a:endParaRPr>
          </a:p>
          <a:p>
            <a:pPr marL="354965" indent="-342265">
              <a:lnSpc>
                <a:spcPct val="100000"/>
              </a:lnSpc>
              <a:spcBef>
                <a:spcPts val="765"/>
              </a:spcBef>
              <a:buChar char="•"/>
              <a:tabLst>
                <a:tab pos="354965" algn="l"/>
              </a:tabLst>
            </a:pPr>
            <a:r>
              <a:rPr sz="3200" dirty="0">
                <a:latin typeface="Arial MT"/>
                <a:cs typeface="Arial MT"/>
              </a:rPr>
              <a:t>No</a:t>
            </a:r>
            <a:r>
              <a:rPr sz="3200" spc="-35" dirty="0">
                <a:latin typeface="Arial MT"/>
                <a:cs typeface="Arial MT"/>
              </a:rPr>
              <a:t> </a:t>
            </a:r>
            <a:r>
              <a:rPr sz="3200" dirty="0">
                <a:latin typeface="Arial MT"/>
                <a:cs typeface="Arial MT"/>
              </a:rPr>
              <a:t>special</a:t>
            </a:r>
            <a:r>
              <a:rPr sz="3200" spc="-50" dirty="0">
                <a:latin typeface="Arial MT"/>
                <a:cs typeface="Arial MT"/>
              </a:rPr>
              <a:t> </a:t>
            </a:r>
            <a:r>
              <a:rPr sz="3200" spc="-10" dirty="0">
                <a:latin typeface="Arial MT"/>
                <a:cs typeface="Arial MT"/>
              </a:rPr>
              <a:t>favors</a:t>
            </a:r>
            <a:endParaRPr sz="3200">
              <a:latin typeface="Arial MT"/>
              <a:cs typeface="Arial M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0" y="0"/>
            <a:ext cx="9144000" cy="860109"/>
          </a:xfrm>
          <a:prstGeom prst="rect">
            <a:avLst/>
          </a:prstGeom>
        </p:spPr>
      </p:pic>
      <p:sp>
        <p:nvSpPr>
          <p:cNvPr id="3" name="object 3"/>
          <p:cNvSpPr txBox="1">
            <a:spLocks noGrp="1"/>
          </p:cNvSpPr>
          <p:nvPr>
            <p:ph type="title"/>
          </p:nvPr>
        </p:nvSpPr>
        <p:spPr>
          <a:prstGeom prst="rect">
            <a:avLst/>
          </a:prstGeom>
        </p:spPr>
        <p:txBody>
          <a:bodyPr vert="horz" wrap="square" lIns="0" tIns="377520" rIns="0" bIns="0" rtlCol="0">
            <a:spAutoFit/>
          </a:bodyPr>
          <a:lstStyle/>
          <a:p>
            <a:pPr marL="1434465">
              <a:lnSpc>
                <a:spcPct val="100000"/>
              </a:lnSpc>
              <a:spcBef>
                <a:spcPts val="105"/>
              </a:spcBef>
            </a:pPr>
            <a:r>
              <a:rPr dirty="0"/>
              <a:t>Conflict</a:t>
            </a:r>
            <a:r>
              <a:rPr spc="-15" dirty="0"/>
              <a:t> </a:t>
            </a:r>
            <a:r>
              <a:rPr spc="-10" dirty="0"/>
              <a:t>Resolution</a:t>
            </a:r>
          </a:p>
        </p:txBody>
      </p:sp>
      <p:sp>
        <p:nvSpPr>
          <p:cNvPr id="4" name="object 4"/>
          <p:cNvSpPr txBox="1"/>
          <p:nvPr/>
        </p:nvSpPr>
        <p:spPr>
          <a:xfrm>
            <a:off x="764235" y="1827021"/>
            <a:ext cx="7776209" cy="4740910"/>
          </a:xfrm>
          <a:prstGeom prst="rect">
            <a:avLst/>
          </a:prstGeom>
        </p:spPr>
        <p:txBody>
          <a:bodyPr vert="horz" wrap="square" lIns="0" tIns="12700" rIns="0" bIns="0" rtlCol="0">
            <a:spAutoFit/>
          </a:bodyPr>
          <a:lstStyle/>
          <a:p>
            <a:pPr marL="355600" marR="205104" indent="-342900">
              <a:lnSpc>
                <a:spcPct val="100000"/>
              </a:lnSpc>
              <a:spcBef>
                <a:spcPts val="100"/>
              </a:spcBef>
              <a:buChar char="•"/>
              <a:tabLst>
                <a:tab pos="355600" algn="l"/>
              </a:tabLst>
            </a:pPr>
            <a:r>
              <a:rPr sz="3000" dirty="0">
                <a:latin typeface="Arial MT"/>
                <a:cs typeface="Arial MT"/>
              </a:rPr>
              <a:t>Post</a:t>
            </a:r>
            <a:r>
              <a:rPr sz="3000" spc="-20" dirty="0">
                <a:latin typeface="Arial MT"/>
                <a:cs typeface="Arial MT"/>
              </a:rPr>
              <a:t> </a:t>
            </a:r>
            <a:r>
              <a:rPr sz="3000" dirty="0">
                <a:latin typeface="Arial MT"/>
                <a:cs typeface="Arial MT"/>
              </a:rPr>
              <a:t>your</a:t>
            </a:r>
            <a:r>
              <a:rPr sz="3000" spc="-20" dirty="0">
                <a:latin typeface="Arial MT"/>
                <a:cs typeface="Arial MT"/>
              </a:rPr>
              <a:t> </a:t>
            </a:r>
            <a:r>
              <a:rPr sz="3000" dirty="0">
                <a:latin typeface="Arial MT"/>
                <a:cs typeface="Arial MT"/>
              </a:rPr>
              <a:t>agency’s</a:t>
            </a:r>
            <a:r>
              <a:rPr sz="3000" spc="-45" dirty="0">
                <a:latin typeface="Arial MT"/>
                <a:cs typeface="Arial MT"/>
              </a:rPr>
              <a:t> </a:t>
            </a:r>
            <a:r>
              <a:rPr sz="3000" dirty="0">
                <a:latin typeface="Arial MT"/>
                <a:cs typeface="Arial MT"/>
              </a:rPr>
              <a:t>policy</a:t>
            </a:r>
            <a:r>
              <a:rPr sz="3000" spc="-50" dirty="0">
                <a:latin typeface="Arial MT"/>
                <a:cs typeface="Arial MT"/>
              </a:rPr>
              <a:t> </a:t>
            </a:r>
            <a:r>
              <a:rPr sz="3000" dirty="0">
                <a:latin typeface="Arial MT"/>
                <a:cs typeface="Arial MT"/>
              </a:rPr>
              <a:t>for</a:t>
            </a:r>
            <a:r>
              <a:rPr sz="3000" spc="-25" dirty="0">
                <a:latin typeface="Arial MT"/>
                <a:cs typeface="Arial MT"/>
              </a:rPr>
              <a:t> </a:t>
            </a:r>
            <a:r>
              <a:rPr sz="3000" spc="-10" dirty="0">
                <a:latin typeface="Arial MT"/>
                <a:cs typeface="Arial MT"/>
              </a:rPr>
              <a:t>unacceptable </a:t>
            </a:r>
            <a:r>
              <a:rPr sz="3000" dirty="0">
                <a:latin typeface="Arial MT"/>
                <a:cs typeface="Arial MT"/>
              </a:rPr>
              <a:t>behavior</a:t>
            </a:r>
            <a:r>
              <a:rPr sz="3000" spc="-35" dirty="0">
                <a:latin typeface="Arial MT"/>
                <a:cs typeface="Arial MT"/>
              </a:rPr>
              <a:t> </a:t>
            </a:r>
            <a:r>
              <a:rPr sz="3000" dirty="0">
                <a:latin typeface="Arial MT"/>
                <a:cs typeface="Arial MT"/>
              </a:rPr>
              <a:t>and</a:t>
            </a:r>
            <a:r>
              <a:rPr sz="3000" spc="-25" dirty="0">
                <a:latin typeface="Arial MT"/>
                <a:cs typeface="Arial MT"/>
              </a:rPr>
              <a:t> </a:t>
            </a:r>
            <a:r>
              <a:rPr sz="3000" spc="-10" dirty="0">
                <a:latin typeface="Arial MT"/>
                <a:cs typeface="Arial MT"/>
              </a:rPr>
              <a:t>conflicts</a:t>
            </a:r>
            <a:endParaRPr sz="3000">
              <a:latin typeface="Arial MT"/>
              <a:cs typeface="Arial MT"/>
            </a:endParaRPr>
          </a:p>
          <a:p>
            <a:pPr marL="354965" indent="-342265">
              <a:lnSpc>
                <a:spcPct val="100000"/>
              </a:lnSpc>
              <a:spcBef>
                <a:spcPts val="720"/>
              </a:spcBef>
              <a:buChar char="•"/>
              <a:tabLst>
                <a:tab pos="354965" algn="l"/>
              </a:tabLst>
            </a:pPr>
            <a:r>
              <a:rPr sz="3000" dirty="0">
                <a:latin typeface="Arial MT"/>
                <a:cs typeface="Arial MT"/>
              </a:rPr>
              <a:t>When</a:t>
            </a:r>
            <a:r>
              <a:rPr sz="3000" spc="-45" dirty="0">
                <a:latin typeface="Arial MT"/>
                <a:cs typeface="Arial MT"/>
              </a:rPr>
              <a:t> </a:t>
            </a:r>
            <a:r>
              <a:rPr sz="3000" dirty="0">
                <a:latin typeface="Arial MT"/>
                <a:cs typeface="Arial MT"/>
              </a:rPr>
              <a:t>conflict</a:t>
            </a:r>
            <a:r>
              <a:rPr sz="3000" spc="-40" dirty="0">
                <a:latin typeface="Arial MT"/>
                <a:cs typeface="Arial MT"/>
              </a:rPr>
              <a:t> </a:t>
            </a:r>
            <a:r>
              <a:rPr sz="3000" spc="-10" dirty="0">
                <a:latin typeface="Arial MT"/>
                <a:cs typeface="Arial MT"/>
              </a:rPr>
              <a:t>arises:</a:t>
            </a:r>
            <a:endParaRPr sz="3000">
              <a:latin typeface="Arial MT"/>
              <a:cs typeface="Arial MT"/>
            </a:endParaRPr>
          </a:p>
          <a:p>
            <a:pPr marL="756285" lvl="1" indent="-286385">
              <a:lnSpc>
                <a:spcPct val="100000"/>
              </a:lnSpc>
              <a:spcBef>
                <a:spcPts val="640"/>
              </a:spcBef>
              <a:buClr>
                <a:srgbClr val="B6C639"/>
              </a:buClr>
              <a:buFont typeface="Wingdings"/>
              <a:buChar char=""/>
              <a:tabLst>
                <a:tab pos="756285" algn="l"/>
              </a:tabLst>
            </a:pPr>
            <a:r>
              <a:rPr sz="2600" dirty="0">
                <a:latin typeface="Arial MT"/>
                <a:cs typeface="Arial MT"/>
              </a:rPr>
              <a:t>Stay</a:t>
            </a:r>
            <a:r>
              <a:rPr sz="2600" spc="-50" dirty="0">
                <a:latin typeface="Arial MT"/>
                <a:cs typeface="Arial MT"/>
              </a:rPr>
              <a:t> </a:t>
            </a:r>
            <a:r>
              <a:rPr sz="2600" spc="-20" dirty="0">
                <a:latin typeface="Arial MT"/>
                <a:cs typeface="Arial MT"/>
              </a:rPr>
              <a:t>calm</a:t>
            </a:r>
            <a:endParaRPr sz="2600">
              <a:latin typeface="Arial MT"/>
              <a:cs typeface="Arial MT"/>
            </a:endParaRPr>
          </a:p>
          <a:p>
            <a:pPr marL="756285" lvl="1" indent="-286385">
              <a:lnSpc>
                <a:spcPct val="100000"/>
              </a:lnSpc>
              <a:spcBef>
                <a:spcPts val="625"/>
              </a:spcBef>
              <a:buClr>
                <a:srgbClr val="B6C639"/>
              </a:buClr>
              <a:buFont typeface="Wingdings"/>
              <a:buChar char=""/>
              <a:tabLst>
                <a:tab pos="756285" algn="l"/>
              </a:tabLst>
            </a:pPr>
            <a:r>
              <a:rPr sz="2600" dirty="0">
                <a:latin typeface="Arial MT"/>
                <a:cs typeface="Arial MT"/>
              </a:rPr>
              <a:t>Don’t</a:t>
            </a:r>
            <a:r>
              <a:rPr sz="2600" spc="-5" dirty="0">
                <a:latin typeface="Arial MT"/>
                <a:cs typeface="Arial MT"/>
              </a:rPr>
              <a:t> </a:t>
            </a:r>
            <a:r>
              <a:rPr sz="2600" spc="-10" dirty="0">
                <a:latin typeface="Arial MT"/>
                <a:cs typeface="Arial MT"/>
              </a:rPr>
              <a:t>interrupt</a:t>
            </a:r>
            <a:endParaRPr sz="2600">
              <a:latin typeface="Arial MT"/>
              <a:cs typeface="Arial MT"/>
            </a:endParaRPr>
          </a:p>
          <a:p>
            <a:pPr marL="756285" marR="1270000" lvl="1" indent="-287020">
              <a:lnSpc>
                <a:spcPct val="100000"/>
              </a:lnSpc>
              <a:spcBef>
                <a:spcPts val="625"/>
              </a:spcBef>
              <a:buClr>
                <a:srgbClr val="B6C639"/>
              </a:buClr>
              <a:buFont typeface="Wingdings"/>
              <a:buChar char=""/>
              <a:tabLst>
                <a:tab pos="756285" algn="l"/>
              </a:tabLst>
            </a:pPr>
            <a:r>
              <a:rPr sz="2600" dirty="0">
                <a:latin typeface="Arial MT"/>
                <a:cs typeface="Arial MT"/>
              </a:rPr>
              <a:t>Listen,</a:t>
            </a:r>
            <a:r>
              <a:rPr sz="2600" spc="-45" dirty="0">
                <a:latin typeface="Arial MT"/>
                <a:cs typeface="Arial MT"/>
              </a:rPr>
              <a:t> </a:t>
            </a:r>
            <a:r>
              <a:rPr sz="2600" dirty="0">
                <a:latin typeface="Arial MT"/>
                <a:cs typeface="Arial MT"/>
              </a:rPr>
              <a:t>be</a:t>
            </a:r>
            <a:r>
              <a:rPr sz="2600" spc="-45" dirty="0">
                <a:latin typeface="Arial MT"/>
                <a:cs typeface="Arial MT"/>
              </a:rPr>
              <a:t> </a:t>
            </a:r>
            <a:r>
              <a:rPr sz="2600" dirty="0">
                <a:latin typeface="Arial MT"/>
                <a:cs typeface="Arial MT"/>
              </a:rPr>
              <a:t>understanding</a:t>
            </a:r>
            <a:r>
              <a:rPr sz="2600" spc="-55" dirty="0">
                <a:latin typeface="Arial MT"/>
                <a:cs typeface="Arial MT"/>
              </a:rPr>
              <a:t> </a:t>
            </a:r>
            <a:r>
              <a:rPr sz="2600" dirty="0">
                <a:latin typeface="Arial MT"/>
                <a:cs typeface="Arial MT"/>
              </a:rPr>
              <a:t>and</a:t>
            </a:r>
            <a:r>
              <a:rPr sz="2600" spc="-55" dirty="0">
                <a:latin typeface="Arial MT"/>
                <a:cs typeface="Arial MT"/>
              </a:rPr>
              <a:t> </a:t>
            </a:r>
            <a:r>
              <a:rPr sz="2600" dirty="0">
                <a:latin typeface="Arial MT"/>
                <a:cs typeface="Arial MT"/>
              </a:rPr>
              <a:t>do</a:t>
            </a:r>
            <a:r>
              <a:rPr sz="2600" spc="-35" dirty="0">
                <a:latin typeface="Arial MT"/>
                <a:cs typeface="Arial MT"/>
              </a:rPr>
              <a:t> </a:t>
            </a:r>
            <a:r>
              <a:rPr sz="2600" dirty="0">
                <a:latin typeface="Arial MT"/>
                <a:cs typeface="Arial MT"/>
              </a:rPr>
              <a:t>not</a:t>
            </a:r>
            <a:r>
              <a:rPr sz="2600" spc="-45" dirty="0">
                <a:latin typeface="Arial MT"/>
                <a:cs typeface="Arial MT"/>
              </a:rPr>
              <a:t> </a:t>
            </a:r>
            <a:r>
              <a:rPr sz="2600" spc="-25" dirty="0">
                <a:latin typeface="Arial MT"/>
                <a:cs typeface="Arial MT"/>
              </a:rPr>
              <a:t>be </a:t>
            </a:r>
            <a:r>
              <a:rPr sz="2600" spc="-10" dirty="0">
                <a:latin typeface="Arial MT"/>
                <a:cs typeface="Arial MT"/>
              </a:rPr>
              <a:t>judgmental</a:t>
            </a:r>
            <a:endParaRPr sz="2600">
              <a:latin typeface="Arial MT"/>
              <a:cs typeface="Arial MT"/>
            </a:endParaRPr>
          </a:p>
          <a:p>
            <a:pPr marL="756285" lvl="1" indent="-286385">
              <a:lnSpc>
                <a:spcPct val="100000"/>
              </a:lnSpc>
              <a:spcBef>
                <a:spcPts val="625"/>
              </a:spcBef>
              <a:buClr>
                <a:srgbClr val="B6C639"/>
              </a:buClr>
              <a:buFont typeface="Wingdings"/>
              <a:buChar char=""/>
              <a:tabLst>
                <a:tab pos="756285" algn="l"/>
              </a:tabLst>
            </a:pPr>
            <a:r>
              <a:rPr sz="2600" dirty="0">
                <a:latin typeface="Arial MT"/>
                <a:cs typeface="Arial MT"/>
              </a:rPr>
              <a:t>Identify</a:t>
            </a:r>
            <a:r>
              <a:rPr sz="2600" spc="-55" dirty="0">
                <a:latin typeface="Arial MT"/>
                <a:cs typeface="Arial MT"/>
              </a:rPr>
              <a:t> </a:t>
            </a:r>
            <a:r>
              <a:rPr sz="2600" dirty="0">
                <a:latin typeface="Arial MT"/>
                <a:cs typeface="Arial MT"/>
              </a:rPr>
              <a:t>the</a:t>
            </a:r>
            <a:r>
              <a:rPr sz="2600" spc="-50" dirty="0">
                <a:latin typeface="Arial MT"/>
                <a:cs typeface="Arial MT"/>
              </a:rPr>
              <a:t> </a:t>
            </a:r>
            <a:r>
              <a:rPr sz="2600" dirty="0">
                <a:latin typeface="Arial MT"/>
                <a:cs typeface="Arial MT"/>
              </a:rPr>
              <a:t>problem</a:t>
            </a:r>
            <a:r>
              <a:rPr sz="2600" spc="-60" dirty="0">
                <a:latin typeface="Arial MT"/>
                <a:cs typeface="Arial MT"/>
              </a:rPr>
              <a:t> </a:t>
            </a:r>
            <a:r>
              <a:rPr sz="2600" dirty="0">
                <a:latin typeface="Arial MT"/>
                <a:cs typeface="Arial MT"/>
              </a:rPr>
              <a:t>and</a:t>
            </a:r>
            <a:r>
              <a:rPr sz="2600" spc="-55" dirty="0">
                <a:latin typeface="Arial MT"/>
                <a:cs typeface="Arial MT"/>
              </a:rPr>
              <a:t> </a:t>
            </a:r>
            <a:r>
              <a:rPr sz="2600" dirty="0">
                <a:latin typeface="Arial MT"/>
                <a:cs typeface="Arial MT"/>
              </a:rPr>
              <a:t>possible</a:t>
            </a:r>
            <a:r>
              <a:rPr sz="2600" spc="-80" dirty="0">
                <a:latin typeface="Arial MT"/>
                <a:cs typeface="Arial MT"/>
              </a:rPr>
              <a:t> </a:t>
            </a:r>
            <a:r>
              <a:rPr sz="2600" spc="-10" dirty="0">
                <a:latin typeface="Arial MT"/>
                <a:cs typeface="Arial MT"/>
              </a:rPr>
              <a:t>solutions</a:t>
            </a:r>
            <a:endParaRPr sz="2600">
              <a:latin typeface="Arial MT"/>
              <a:cs typeface="Arial MT"/>
            </a:endParaRPr>
          </a:p>
          <a:p>
            <a:pPr marL="756285" lvl="1" indent="-286385">
              <a:lnSpc>
                <a:spcPct val="100000"/>
              </a:lnSpc>
              <a:spcBef>
                <a:spcPts val="625"/>
              </a:spcBef>
              <a:buClr>
                <a:srgbClr val="B6C639"/>
              </a:buClr>
              <a:buFont typeface="Wingdings"/>
              <a:buChar char=""/>
              <a:tabLst>
                <a:tab pos="756285" algn="l"/>
              </a:tabLst>
            </a:pPr>
            <a:r>
              <a:rPr sz="2600" dirty="0">
                <a:latin typeface="Arial MT"/>
                <a:cs typeface="Arial MT"/>
              </a:rPr>
              <a:t>Follow</a:t>
            </a:r>
            <a:r>
              <a:rPr sz="2600" spc="-55" dirty="0">
                <a:latin typeface="Arial MT"/>
                <a:cs typeface="Arial MT"/>
              </a:rPr>
              <a:t> </a:t>
            </a:r>
            <a:r>
              <a:rPr sz="2600" dirty="0">
                <a:latin typeface="Arial MT"/>
                <a:cs typeface="Arial MT"/>
              </a:rPr>
              <a:t>up</a:t>
            </a:r>
            <a:r>
              <a:rPr sz="2600" spc="-15" dirty="0">
                <a:latin typeface="Arial MT"/>
                <a:cs typeface="Arial MT"/>
              </a:rPr>
              <a:t> </a:t>
            </a:r>
            <a:r>
              <a:rPr sz="2600" dirty="0">
                <a:latin typeface="Arial MT"/>
                <a:cs typeface="Arial MT"/>
              </a:rPr>
              <a:t>with</a:t>
            </a:r>
            <a:r>
              <a:rPr sz="2600" spc="-45" dirty="0">
                <a:latin typeface="Arial MT"/>
                <a:cs typeface="Arial MT"/>
              </a:rPr>
              <a:t> </a:t>
            </a:r>
            <a:r>
              <a:rPr sz="2600" dirty="0">
                <a:latin typeface="Arial MT"/>
                <a:cs typeface="Arial MT"/>
              </a:rPr>
              <a:t>the</a:t>
            </a:r>
            <a:r>
              <a:rPr sz="2600" spc="-20" dirty="0">
                <a:latin typeface="Arial MT"/>
                <a:cs typeface="Arial MT"/>
              </a:rPr>
              <a:t> </a:t>
            </a:r>
            <a:r>
              <a:rPr sz="2600" spc="-10" dirty="0">
                <a:latin typeface="Arial MT"/>
                <a:cs typeface="Arial MT"/>
              </a:rPr>
              <a:t>client</a:t>
            </a:r>
            <a:endParaRPr sz="2600">
              <a:latin typeface="Arial MT"/>
              <a:cs typeface="Arial MT"/>
            </a:endParaRPr>
          </a:p>
          <a:p>
            <a:pPr marL="756285" lvl="1" indent="-286385">
              <a:lnSpc>
                <a:spcPct val="100000"/>
              </a:lnSpc>
              <a:spcBef>
                <a:spcPts val="625"/>
              </a:spcBef>
              <a:buClr>
                <a:srgbClr val="B6C639"/>
              </a:buClr>
              <a:buFont typeface="Wingdings"/>
              <a:buChar char=""/>
              <a:tabLst>
                <a:tab pos="756285" algn="l"/>
              </a:tabLst>
            </a:pPr>
            <a:r>
              <a:rPr sz="2600" dirty="0">
                <a:latin typeface="Arial MT"/>
                <a:cs typeface="Arial MT"/>
              </a:rPr>
              <a:t>Get</a:t>
            </a:r>
            <a:r>
              <a:rPr sz="2600" spc="-50" dirty="0">
                <a:latin typeface="Arial MT"/>
                <a:cs typeface="Arial MT"/>
              </a:rPr>
              <a:t> </a:t>
            </a:r>
            <a:r>
              <a:rPr sz="2600" dirty="0">
                <a:latin typeface="Arial MT"/>
                <a:cs typeface="Arial MT"/>
              </a:rPr>
              <a:t>help</a:t>
            </a:r>
            <a:r>
              <a:rPr sz="2600" spc="-45" dirty="0">
                <a:latin typeface="Arial MT"/>
                <a:cs typeface="Arial MT"/>
              </a:rPr>
              <a:t> </a:t>
            </a:r>
            <a:r>
              <a:rPr sz="2600" dirty="0">
                <a:latin typeface="Arial MT"/>
                <a:cs typeface="Arial MT"/>
              </a:rPr>
              <a:t>if</a:t>
            </a:r>
            <a:r>
              <a:rPr sz="2600" spc="-50" dirty="0">
                <a:latin typeface="Arial MT"/>
                <a:cs typeface="Arial MT"/>
              </a:rPr>
              <a:t> </a:t>
            </a:r>
            <a:r>
              <a:rPr sz="2600" dirty="0">
                <a:latin typeface="Arial MT"/>
                <a:cs typeface="Arial MT"/>
              </a:rPr>
              <a:t>you</a:t>
            </a:r>
            <a:r>
              <a:rPr sz="2600" spc="-65" dirty="0">
                <a:latin typeface="Arial MT"/>
                <a:cs typeface="Arial MT"/>
              </a:rPr>
              <a:t> </a:t>
            </a:r>
            <a:r>
              <a:rPr sz="2600" dirty="0">
                <a:latin typeface="Arial MT"/>
                <a:cs typeface="Arial MT"/>
              </a:rPr>
              <a:t>feel</a:t>
            </a:r>
            <a:r>
              <a:rPr sz="2600" spc="-45" dirty="0">
                <a:latin typeface="Arial MT"/>
                <a:cs typeface="Arial MT"/>
              </a:rPr>
              <a:t> </a:t>
            </a:r>
            <a:r>
              <a:rPr sz="2600" dirty="0">
                <a:latin typeface="Arial MT"/>
                <a:cs typeface="Arial MT"/>
              </a:rPr>
              <a:t>threatened</a:t>
            </a:r>
            <a:r>
              <a:rPr sz="2600" spc="-40" dirty="0">
                <a:latin typeface="Arial MT"/>
                <a:cs typeface="Arial MT"/>
              </a:rPr>
              <a:t> </a:t>
            </a:r>
            <a:r>
              <a:rPr sz="2600" dirty="0">
                <a:latin typeface="Arial MT"/>
                <a:cs typeface="Arial MT"/>
              </a:rPr>
              <a:t>or</a:t>
            </a:r>
            <a:r>
              <a:rPr sz="2600" spc="-50" dirty="0">
                <a:latin typeface="Arial MT"/>
                <a:cs typeface="Arial MT"/>
              </a:rPr>
              <a:t> </a:t>
            </a:r>
            <a:r>
              <a:rPr sz="2600" spc="-10" dirty="0">
                <a:latin typeface="Arial MT"/>
                <a:cs typeface="Arial MT"/>
              </a:rPr>
              <a:t>uncomfortable</a:t>
            </a:r>
            <a:endParaRPr sz="2600">
              <a:latin typeface="Arial MT"/>
              <a:cs typeface="Arial M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AE532AB-69FD-17B9-8F9E-FBDC8DC641D1}"/>
              </a:ext>
            </a:extLst>
          </p:cNvPr>
          <p:cNvPicPr>
            <a:picLocks noChangeAspect="1"/>
          </p:cNvPicPr>
          <p:nvPr/>
        </p:nvPicPr>
        <p:blipFill>
          <a:blip r:embed="rId2"/>
          <a:stretch>
            <a:fillRect/>
          </a:stretch>
        </p:blipFill>
        <p:spPr>
          <a:xfrm>
            <a:off x="482600" y="1036700"/>
            <a:ext cx="8178799" cy="4784599"/>
          </a:xfrm>
          <a:prstGeom prst="rect">
            <a:avLst/>
          </a:prstGeom>
        </p:spPr>
      </p:pic>
      <p:sp>
        <p:nvSpPr>
          <p:cNvPr id="5" name="TextBox 4">
            <a:extLst>
              <a:ext uri="{FF2B5EF4-FFF2-40B4-BE49-F238E27FC236}">
                <a16:creationId xmlns:a16="http://schemas.microsoft.com/office/drawing/2014/main" id="{FF394D65-2714-1CA6-6EC7-898914342CEE}"/>
              </a:ext>
            </a:extLst>
          </p:cNvPr>
          <p:cNvSpPr txBox="1"/>
          <p:nvPr/>
        </p:nvSpPr>
        <p:spPr>
          <a:xfrm>
            <a:off x="3733800" y="3962400"/>
            <a:ext cx="2895600" cy="861774"/>
          </a:xfrm>
          <a:prstGeom prst="rect">
            <a:avLst/>
          </a:prstGeom>
          <a:noFill/>
        </p:spPr>
        <p:txBody>
          <a:bodyPr wrap="square" rtlCol="0">
            <a:spAutoFit/>
          </a:bodyPr>
          <a:lstStyle/>
          <a:p>
            <a:r>
              <a:rPr lang="en-US" sz="1000" b="1" dirty="0">
                <a:solidFill>
                  <a:schemeClr val="tx2">
                    <a:lumMod val="75000"/>
                  </a:schemeClr>
                </a:solidFill>
                <a:latin typeface="Calibri" panose="020F0502020204030204" pitchFamily="34" charset="0"/>
                <a:cs typeface="Calibri" panose="020F0502020204030204" pitchFamily="34" charset="0"/>
              </a:rPr>
              <a:t>Nicole Vinacco</a:t>
            </a:r>
          </a:p>
          <a:p>
            <a:r>
              <a:rPr lang="en-US" sz="1000" b="1" dirty="0">
                <a:solidFill>
                  <a:schemeClr val="tx2">
                    <a:lumMod val="75000"/>
                  </a:schemeClr>
                </a:solidFill>
                <a:latin typeface="Calibri" panose="020F0502020204030204" pitchFamily="34" charset="0"/>
                <a:cs typeface="Calibri" panose="020F0502020204030204" pitchFamily="34" charset="0"/>
              </a:rPr>
              <a:t>Programs Support Specialist</a:t>
            </a:r>
          </a:p>
          <a:p>
            <a:r>
              <a:rPr lang="en-US" sz="1000" b="1" dirty="0">
                <a:solidFill>
                  <a:schemeClr val="tx2">
                    <a:lumMod val="75000"/>
                  </a:schemeClr>
                </a:solidFill>
                <a:latin typeface="Calibri" panose="020F0502020204030204" pitchFamily="34" charset="0"/>
                <a:cs typeface="Calibri" panose="020F0502020204030204" pitchFamily="34" charset="0"/>
              </a:rPr>
              <a:t>Harry Chapin Food Bank of Southwest Florida</a:t>
            </a:r>
          </a:p>
          <a:p>
            <a:r>
              <a:rPr lang="en-US" sz="1000" dirty="0">
                <a:solidFill>
                  <a:schemeClr val="tx2">
                    <a:lumMod val="75000"/>
                  </a:schemeClr>
                </a:solidFill>
                <a:latin typeface="Calibri" panose="020F0502020204030204" pitchFamily="34" charset="0"/>
                <a:cs typeface="Calibri" panose="020F0502020204030204" pitchFamily="34" charset="0"/>
              </a:rPr>
              <a:t>239-334-7007, ext. 153 (office)</a:t>
            </a:r>
          </a:p>
          <a:p>
            <a:r>
              <a:rPr lang="en-US" sz="1000" dirty="0">
                <a:solidFill>
                  <a:schemeClr val="tx2">
                    <a:lumMod val="75000"/>
                  </a:schemeClr>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Nvinacco@hcfb.org</a:t>
            </a:r>
            <a:endParaRPr lang="en-US" sz="1000" dirty="0">
              <a:solidFill>
                <a:schemeClr val="tx2">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310068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463</TotalTime>
  <Words>2117</Words>
  <Application>Microsoft Office PowerPoint</Application>
  <PresentationFormat>On-screen Show (4:3)</PresentationFormat>
  <Paragraphs>270</Paragraphs>
  <Slides>38</Slides>
  <Notes>37</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38</vt:i4>
      </vt:variant>
    </vt:vector>
  </HeadingPairs>
  <TitlesOfParts>
    <vt:vector size="48" baseType="lpstr">
      <vt:lpstr>Aptos</vt:lpstr>
      <vt:lpstr>Aptos Display</vt:lpstr>
      <vt:lpstr>Arial</vt:lpstr>
      <vt:lpstr>Arial Black</vt:lpstr>
      <vt:lpstr>Arial MT</vt:lpstr>
      <vt:lpstr>Calibri</vt:lpstr>
      <vt:lpstr>Times New Roman</vt:lpstr>
      <vt:lpstr>Wingdings</vt:lpstr>
      <vt:lpstr>Office Theme</vt:lpstr>
      <vt:lpstr>1_Office Theme</vt:lpstr>
      <vt:lpstr>PowerPoint Presentation</vt:lpstr>
      <vt:lpstr>Agenda</vt:lpstr>
      <vt:lpstr>Agenda</vt:lpstr>
      <vt:lpstr>What is discrimination?</vt:lpstr>
      <vt:lpstr>Unintentional Discrimination</vt:lpstr>
      <vt:lpstr>Intentional Discrimination</vt:lpstr>
      <vt:lpstr>Protected Bases/Classes</vt:lpstr>
      <vt:lpstr>Also Protected:</vt:lpstr>
      <vt:lpstr>Non-Discrimination Statement</vt:lpstr>
      <vt:lpstr>Non-Discrimination Statement</vt:lpstr>
      <vt:lpstr>And Justice for All Poster</vt:lpstr>
      <vt:lpstr>Question time!</vt:lpstr>
      <vt:lpstr>Beneficiary Notice Requirements </vt:lpstr>
      <vt:lpstr>PowerPoint Presentation</vt:lpstr>
      <vt:lpstr>PowerPoint Presentation</vt:lpstr>
      <vt:lpstr>PowerPoint Presentation</vt:lpstr>
      <vt:lpstr>Data Collection</vt:lpstr>
      <vt:lpstr>Data Collection</vt:lpstr>
      <vt:lpstr>Public Notification</vt:lpstr>
      <vt:lpstr>Reaching Prospective Clients</vt:lpstr>
      <vt:lpstr>True or False?</vt:lpstr>
      <vt:lpstr>Limited English Proficiency</vt:lpstr>
      <vt:lpstr>Limited English Proficiency</vt:lpstr>
      <vt:lpstr>Persons with Disabilities</vt:lpstr>
      <vt:lpstr>Persons with Disabilities</vt:lpstr>
      <vt:lpstr>Persons with Disabilities</vt:lpstr>
      <vt:lpstr>Civil Rights Complaints</vt:lpstr>
      <vt:lpstr>Program Complaints</vt:lpstr>
      <vt:lpstr>Processing a Civil Rights Complaint</vt:lpstr>
      <vt:lpstr>Handling a Complaint</vt:lpstr>
      <vt:lpstr>Compliance Reviews</vt:lpstr>
      <vt:lpstr>Pre-Award Compliance Review</vt:lpstr>
      <vt:lpstr>Routine Compliance Review</vt:lpstr>
      <vt:lpstr>Special Compliance Reviews</vt:lpstr>
      <vt:lpstr>Resolution of Noncompliance</vt:lpstr>
      <vt:lpstr>Customer Service</vt:lpstr>
      <vt:lpstr>Conflict Resolution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TEFAP Civil Rights</dc:title>
  <dc:creator>Stevenson, Sarah</dc:creator>
  <cp:lastModifiedBy>Nicole Vinacco</cp:lastModifiedBy>
  <cp:revision>2</cp:revision>
  <cp:lastPrinted>2025-05-12T12:06:37Z</cp:lastPrinted>
  <dcterms:created xsi:type="dcterms:W3CDTF">2025-05-09T12:30:01Z</dcterms:created>
  <dcterms:modified xsi:type="dcterms:W3CDTF">2026-02-04T16:09:16Z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2022-09-13T00:00:00Z</vt:filetime>
  </property>
  <property fmtid="{D5CDD505-2E9C-101B-9397-08002B2CF9AE}" pid="3" name="Creator">
    <vt:lpwstr>Microsoft® PowerPoint® for Microsoft 365</vt:lpwstr>
  </property>
  <property fmtid="{D5CDD505-2E9C-101B-9397-08002B2CF9AE}" pid="4" name="LastSaved">
    <vt:filetime>2025-05-09T00:00:00Z</vt:filetime>
  </property>
  <property fmtid="{D5CDD505-2E9C-101B-9397-08002B2CF9AE}" pid="5" name="Producer">
    <vt:lpwstr>Microsoft® PowerPoint® for Microsoft 365</vt:lpwstr>
  </property>
</Properties>
</file>